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1AE21A-D560-4470-AE83-FE39B5F723BD}" v="6" dt="2026-08-11T10:38:20.4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8" d="100"/>
          <a:sy n="98" d="100"/>
        </p:scale>
        <p:origin x="6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 French" userId="d46e80a6478388be" providerId="LiveId" clId="{7D0811E2-720D-4C14-978F-D8F50109EEA3}"/>
    <pc:docChg chg="custSel modSld">
      <pc:chgData name="Ben French" userId="d46e80a6478388be" providerId="LiveId" clId="{7D0811E2-720D-4C14-978F-D8F50109EEA3}" dt="2026-08-11T10:38:22.844" v="84" actId="20577"/>
      <pc:docMkLst>
        <pc:docMk/>
      </pc:docMkLst>
      <pc:sldChg chg="modSp mod">
        <pc:chgData name="Ben French" userId="d46e80a6478388be" providerId="LiveId" clId="{7D0811E2-720D-4C14-978F-D8F50109EEA3}" dt="2026-08-11T10:38:22.844" v="84" actId="20577"/>
        <pc:sldMkLst>
          <pc:docMk/>
          <pc:sldMk cId="0" sldId="260"/>
        </pc:sldMkLst>
        <pc:spChg chg="mod">
          <ac:chgData name="Ben French" userId="d46e80a6478388be" providerId="LiveId" clId="{7D0811E2-720D-4C14-978F-D8F50109EEA3}" dt="2026-08-11T10:38:22.844" v="84" actId="20577"/>
          <ac:spMkLst>
            <pc:docMk/>
            <pc:sldMk cId="0" sldId="260"/>
            <ac:spMk id="17" creationId="{00000000-0000-0000-0000-000000000000}"/>
          </ac:spMkLst>
        </pc:spChg>
      </pc:sldChg>
      <pc:sldChg chg="modSp mod">
        <pc:chgData name="Ben French" userId="d46e80a6478388be" providerId="LiveId" clId="{7D0811E2-720D-4C14-978F-D8F50109EEA3}" dt="2026-08-11T10:35:17.724" v="6" actId="20577"/>
        <pc:sldMkLst>
          <pc:docMk/>
          <pc:sldMk cId="0" sldId="261"/>
        </pc:sldMkLst>
        <pc:spChg chg="mod">
          <ac:chgData name="Ben French" userId="d46e80a6478388be" providerId="LiveId" clId="{7D0811E2-720D-4C14-978F-D8F50109EEA3}" dt="2026-08-11T10:35:17.724" v="6" actId="20577"/>
          <ac:spMkLst>
            <pc:docMk/>
            <pc:sldMk cId="0" sldId="261"/>
            <ac:spMk id="16" creationId="{00000000-0000-0000-0000-000000000000}"/>
          </ac:spMkLst>
        </pc:spChg>
      </pc:sldChg>
      <pc:sldChg chg="modSp mod">
        <pc:chgData name="Ben French" userId="d46e80a6478388be" providerId="LiveId" clId="{7D0811E2-720D-4C14-978F-D8F50109EEA3}" dt="2026-08-11T10:35:47.174" v="11" actId="20577"/>
        <pc:sldMkLst>
          <pc:docMk/>
          <pc:sldMk cId="0" sldId="263"/>
        </pc:sldMkLst>
        <pc:spChg chg="mod">
          <ac:chgData name="Ben French" userId="d46e80a6478388be" providerId="LiveId" clId="{7D0811E2-720D-4C14-978F-D8F50109EEA3}" dt="2026-08-11T10:35:47.174" v="11" actId="20577"/>
          <ac:spMkLst>
            <pc:docMk/>
            <pc:sldMk cId="0" sldId="263"/>
            <ac:spMk id="10" creationId="{00000000-0000-0000-0000-000000000000}"/>
          </ac:spMkLst>
        </pc:spChg>
      </pc:sldChg>
      <pc:sldChg chg="modSp mod">
        <pc:chgData name="Ben French" userId="d46e80a6478388be" providerId="LiveId" clId="{7D0811E2-720D-4C14-978F-D8F50109EEA3}" dt="2026-08-11T10:36:28.432" v="79" actId="6549"/>
        <pc:sldMkLst>
          <pc:docMk/>
          <pc:sldMk cId="0" sldId="265"/>
        </pc:sldMkLst>
        <pc:spChg chg="mod">
          <ac:chgData name="Ben French" userId="d46e80a6478388be" providerId="LiveId" clId="{7D0811E2-720D-4C14-978F-D8F50109EEA3}" dt="2026-08-11T10:36:28.432" v="79" actId="6549"/>
          <ac:spMkLst>
            <pc:docMk/>
            <pc:sldMk cId="0" sldId="265"/>
            <ac:spMk id="1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304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values — Blairvadach Outdoor Education Service, 2026.</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excellent instruction staff provided the right amount of support and challenge to each child in their group. — Primary School Teacher, 2025</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learn to express their ideas, listen to others, and negotiate roles in a way that fosters teamwork. — Teacher, Glasgow Urban Adventure Award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Trust: We trust each other to work to a high standard — and we share the why with young people before every activity.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Nurture: We have fun and support each other to grow — and we make it safe for young people to take risks.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Within the groups it was really nice to see different young people excel during different activities. — Primary School Teacher, 2025</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Openness: We work openly with each other, and we are open and honest with students, schools and partners.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Activities were varied each week and allowed children to appreciate the nature around them. — Teacher, Glasgow Urban Adventure Award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logo_navy.png"/>
          <p:cNvPicPr>
            <a:picLocks noChangeAspect="1"/>
          </p:cNvPicPr>
          <p:nvPr/>
        </p:nvPicPr>
        <p:blipFill>
          <a:blip r:embed="rId3"/>
          <a:stretch>
            <a:fillRect/>
          </a:stretch>
        </p:blipFill>
        <p:spPr>
          <a:xfrm>
            <a:off x="502920" y="411480"/>
            <a:ext cx="1051560" cy="969264"/>
          </a:xfrm>
          <a:prstGeom prst="rect">
            <a:avLst/>
          </a:prstGeom>
        </p:spPr>
      </p:pic>
      <p:sp>
        <p:nvSpPr>
          <p:cNvPr id="3" name="Shape 0"/>
          <p:cNvSpPr/>
          <p:nvPr/>
        </p:nvSpPr>
        <p:spPr>
          <a:xfrm>
            <a:off x="2514600" y="1417320"/>
            <a:ext cx="1554480" cy="1554480"/>
          </a:xfrm>
          <a:prstGeom prst="ellipse">
            <a:avLst/>
          </a:prstGeom>
          <a:solidFill>
            <a:srgbClr val="F9B233"/>
          </a:solidFill>
          <a:ln/>
        </p:spPr>
        <p:txBody>
          <a:bodyPr/>
          <a:lstStyle/>
          <a:p>
            <a:endParaRPr lang="en-GB"/>
          </a:p>
        </p:txBody>
      </p:sp>
      <p:sp>
        <p:nvSpPr>
          <p:cNvPr id="4" name="Shape 1"/>
          <p:cNvSpPr/>
          <p:nvPr/>
        </p:nvSpPr>
        <p:spPr>
          <a:xfrm>
            <a:off x="8366760" y="3977640"/>
            <a:ext cx="1234440" cy="1234440"/>
          </a:xfrm>
          <a:prstGeom prst="ellipse">
            <a:avLst/>
          </a:prstGeom>
          <a:solidFill>
            <a:srgbClr val="5BB6B4"/>
          </a:solidFill>
          <a:ln/>
        </p:spPr>
        <p:txBody>
          <a:bodyPr/>
          <a:lstStyle/>
          <a:p>
            <a:endParaRPr lang="en-GB"/>
          </a:p>
        </p:txBody>
      </p:sp>
      <p:sp>
        <p:nvSpPr>
          <p:cNvPr id="5" name="Shape 2"/>
          <p:cNvSpPr/>
          <p:nvPr/>
        </p:nvSpPr>
        <p:spPr>
          <a:xfrm>
            <a:off x="3749040" y="1097280"/>
            <a:ext cx="4754880" cy="4754880"/>
          </a:xfrm>
          <a:prstGeom prst="ellipse">
            <a:avLst/>
          </a:prstGeom>
          <a:solidFill>
            <a:srgbClr val="F4664F"/>
          </a:solidFill>
          <a:ln/>
        </p:spPr>
        <p:txBody>
          <a:bodyPr/>
          <a:lstStyle/>
          <a:p>
            <a:endParaRPr lang="en-GB"/>
          </a:p>
        </p:txBody>
      </p:sp>
      <p:pic>
        <p:nvPicPr>
          <p:cNvPr id="6" name="Image 1" descr="deckimg/cover1.jpg"/>
          <p:cNvPicPr>
            <a:picLocks noChangeAspect="1"/>
          </p:cNvPicPr>
          <p:nvPr/>
        </p:nvPicPr>
        <p:blipFill>
          <a:blip r:embed="rId4"/>
          <a:stretch>
            <a:fillRect/>
          </a:stretch>
        </p:blipFill>
        <p:spPr>
          <a:xfrm>
            <a:off x="8001000" y="457200"/>
            <a:ext cx="2926080" cy="2926080"/>
          </a:xfrm>
          <a:prstGeom prst="ellipse">
            <a:avLst/>
          </a:prstGeom>
        </p:spPr>
      </p:pic>
      <p:pic>
        <p:nvPicPr>
          <p:cNvPr id="7" name="Image 2" descr="deckimg/cover2.jpg"/>
          <p:cNvPicPr>
            <a:picLocks noChangeAspect="1"/>
          </p:cNvPicPr>
          <p:nvPr/>
        </p:nvPicPr>
        <p:blipFill>
          <a:blip r:embed="rId5"/>
          <a:stretch>
            <a:fillRect/>
          </a:stretch>
        </p:blipFill>
        <p:spPr>
          <a:xfrm>
            <a:off x="640080" y="3520440"/>
            <a:ext cx="2560320" cy="2560320"/>
          </a:xfrm>
          <a:prstGeom prst="ellipse">
            <a:avLst/>
          </a:prstGeom>
        </p:spPr>
      </p:pic>
      <p:pic>
        <p:nvPicPr>
          <p:cNvPr id="8" name="Image 3" descr="deckimg/cover3.jpg"/>
          <p:cNvPicPr>
            <a:picLocks noChangeAspect="1"/>
          </p:cNvPicPr>
          <p:nvPr/>
        </p:nvPicPr>
        <p:blipFill>
          <a:blip r:embed="rId6"/>
          <a:stretch>
            <a:fillRect/>
          </a:stretch>
        </p:blipFill>
        <p:spPr>
          <a:xfrm>
            <a:off x="7635240" y="4343400"/>
            <a:ext cx="1783080" cy="1783080"/>
          </a:xfrm>
          <a:prstGeom prst="ellipse">
            <a:avLst/>
          </a:prstGeom>
        </p:spPr>
      </p:pic>
      <p:sp>
        <p:nvSpPr>
          <p:cNvPr id="9" name="Text 3"/>
          <p:cNvSpPr/>
          <p:nvPr/>
        </p:nvSpPr>
        <p:spPr>
          <a:xfrm>
            <a:off x="3977640" y="1965960"/>
            <a:ext cx="4297680" cy="320040"/>
          </a:xfrm>
          <a:prstGeom prst="rect">
            <a:avLst/>
          </a:prstGeom>
          <a:noFill/>
          <a:ln/>
        </p:spPr>
        <p:txBody>
          <a:bodyPr wrap="square" rtlCol="0" anchor="ctr"/>
          <a:lstStyle/>
          <a:p>
            <a:pPr marL="0" indent="0" algn="ctr">
              <a:buNone/>
            </a:pPr>
            <a:r>
              <a:rPr lang="en-US" sz="1700" b="1" kern="0" spc="100" dirty="0">
                <a:solidFill>
                  <a:srgbClr val="12408C"/>
                </a:solidFill>
                <a:latin typeface="Calibri" pitchFamily="34" charset="0"/>
                <a:ea typeface="Calibri" pitchFamily="34" charset="-122"/>
                <a:cs typeface="Calibri" pitchFamily="34" charset="-120"/>
              </a:rPr>
              <a:t>BLAIRVADACH</a:t>
            </a:r>
            <a:endParaRPr lang="en-US" sz="1700" dirty="0"/>
          </a:p>
        </p:txBody>
      </p:sp>
      <p:sp>
        <p:nvSpPr>
          <p:cNvPr id="10" name="Text 4"/>
          <p:cNvSpPr/>
          <p:nvPr/>
        </p:nvSpPr>
        <p:spPr>
          <a:xfrm>
            <a:off x="3977640" y="2304288"/>
            <a:ext cx="4297680" cy="274320"/>
          </a:xfrm>
          <a:prstGeom prst="rect">
            <a:avLst/>
          </a:prstGeom>
          <a:noFill/>
          <a:ln/>
        </p:spPr>
        <p:txBody>
          <a:bodyPr wrap="square" rtlCol="0" anchor="ctr"/>
          <a:lstStyle/>
          <a:p>
            <a:pPr marL="0" indent="0" algn="ctr">
              <a:buNone/>
            </a:pPr>
            <a:r>
              <a:rPr lang="en-US" sz="1050" b="1" kern="0" spc="200" dirty="0">
                <a:solidFill>
                  <a:srgbClr val="FFFFFF"/>
                </a:solidFill>
                <a:latin typeface="Calibri" pitchFamily="34" charset="0"/>
                <a:ea typeface="Calibri" pitchFamily="34" charset="-122"/>
                <a:cs typeface="Calibri" pitchFamily="34" charset="-120"/>
              </a:rPr>
              <a:t>OUTDOOR EDUCATION SERVICE</a:t>
            </a:r>
            <a:endParaRPr lang="en-US" sz="1050" dirty="0"/>
          </a:p>
        </p:txBody>
      </p:sp>
      <p:sp>
        <p:nvSpPr>
          <p:cNvPr id="11" name="Text 5"/>
          <p:cNvSpPr/>
          <p:nvPr/>
        </p:nvSpPr>
        <p:spPr>
          <a:xfrm>
            <a:off x="3977640" y="2606040"/>
            <a:ext cx="4297680" cy="1554480"/>
          </a:xfrm>
          <a:prstGeom prst="rect">
            <a:avLst/>
          </a:prstGeom>
          <a:noFill/>
          <a:ln/>
        </p:spPr>
        <p:txBody>
          <a:bodyPr wrap="square" rtlCol="0" anchor="ctr"/>
          <a:lstStyle/>
          <a:p>
            <a:pPr marL="0" indent="0" algn="ctr">
              <a:lnSpc>
                <a:spcPct val="92000"/>
              </a:lnSpc>
              <a:buNone/>
            </a:pPr>
            <a:r>
              <a:rPr lang="en-US" sz="4800" b="1" dirty="0">
                <a:solidFill>
                  <a:srgbClr val="FFFFFF"/>
                </a:solidFill>
                <a:latin typeface="Calibri" pitchFamily="34" charset="0"/>
                <a:ea typeface="Calibri" pitchFamily="34" charset="-122"/>
                <a:cs typeface="Calibri" pitchFamily="34" charset="-120"/>
              </a:rPr>
              <a:t>OUR</a:t>
            </a:r>
            <a:endParaRPr lang="en-US" sz="4800" dirty="0"/>
          </a:p>
          <a:p>
            <a:pPr marL="0" indent="0" algn="ctr">
              <a:lnSpc>
                <a:spcPct val="92000"/>
              </a:lnSpc>
              <a:buNone/>
            </a:pPr>
            <a:r>
              <a:rPr lang="en-US" sz="4800" b="1" dirty="0">
                <a:solidFill>
                  <a:srgbClr val="FFFFFF"/>
                </a:solidFill>
                <a:latin typeface="Calibri" pitchFamily="34" charset="0"/>
                <a:ea typeface="Calibri" pitchFamily="34" charset="-122"/>
                <a:cs typeface="Calibri" pitchFamily="34" charset="-120"/>
              </a:rPr>
              <a:t>VALUES</a:t>
            </a:r>
            <a:endParaRPr lang="en-US" sz="4800" dirty="0"/>
          </a:p>
        </p:txBody>
      </p:sp>
      <p:sp>
        <p:nvSpPr>
          <p:cNvPr id="12" name="Text 6"/>
          <p:cNvSpPr/>
          <p:nvPr/>
        </p:nvSpPr>
        <p:spPr>
          <a:xfrm>
            <a:off x="3977640" y="4160520"/>
            <a:ext cx="4297680" cy="640080"/>
          </a:xfrm>
          <a:prstGeom prst="rect">
            <a:avLst/>
          </a:prstGeom>
          <a:noFill/>
          <a:ln/>
        </p:spPr>
        <p:txBody>
          <a:bodyPr wrap="square" rtlCol="0" anchor="ctr"/>
          <a:lstStyle/>
          <a:p>
            <a:pPr marL="0" indent="0" algn="ctr">
              <a:buNone/>
            </a:pPr>
            <a:r>
              <a:rPr lang="en-US" sz="3200" b="1" dirty="0">
                <a:solidFill>
                  <a:srgbClr val="F9B233"/>
                </a:solidFill>
                <a:latin typeface="Calibri" pitchFamily="34" charset="0"/>
                <a:ea typeface="Calibri" pitchFamily="34" charset="-122"/>
                <a:cs typeface="Calibri" pitchFamily="34" charset="-120"/>
              </a:rPr>
              <a:t>2026</a:t>
            </a:r>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DF4F0"/>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a:off x="502920" y="384048"/>
            <a:ext cx="1097280" cy="1097280"/>
          </a:xfrm>
          <a:prstGeom prst="rect">
            <a:avLst/>
          </a:prstGeom>
        </p:spPr>
      </p:pic>
      <p:sp>
        <p:nvSpPr>
          <p:cNvPr id="3" name="Text 0"/>
          <p:cNvSpPr/>
          <p:nvPr/>
        </p:nvSpPr>
        <p:spPr>
          <a:xfrm>
            <a:off x="1783080" y="420624"/>
            <a:ext cx="3657600" cy="256032"/>
          </a:xfrm>
          <a:prstGeom prst="rect">
            <a:avLst/>
          </a:prstGeom>
          <a:noFill/>
          <a:ln/>
        </p:spPr>
        <p:txBody>
          <a:bodyPr wrap="square" lIns="0" tIns="0" rIns="0" bIns="0" rtlCol="0" anchor="ctr"/>
          <a:lstStyle/>
          <a:p>
            <a:pPr marL="0" indent="0">
              <a:buNone/>
            </a:pPr>
            <a:r>
              <a:rPr lang="en-US" sz="1000" b="1" kern="0" spc="220" dirty="0">
                <a:solidFill>
                  <a:srgbClr val="8C5A72"/>
                </a:solidFill>
                <a:latin typeface="Calibri" pitchFamily="34" charset="0"/>
                <a:ea typeface="Calibri" pitchFamily="34" charset="-122"/>
                <a:cs typeface="Calibri" pitchFamily="34" charset="-120"/>
              </a:rPr>
              <a:t>VALUE 06</a:t>
            </a:r>
            <a:endParaRPr lang="en-US" sz="1000" dirty="0"/>
          </a:p>
        </p:txBody>
      </p:sp>
      <p:sp>
        <p:nvSpPr>
          <p:cNvPr id="4" name="Text 1"/>
          <p:cNvSpPr/>
          <p:nvPr/>
        </p:nvSpPr>
        <p:spPr>
          <a:xfrm>
            <a:off x="1737360" y="640080"/>
            <a:ext cx="5486400" cy="777240"/>
          </a:xfrm>
          <a:prstGeom prst="rect">
            <a:avLst/>
          </a:prstGeom>
          <a:noFill/>
          <a:ln/>
        </p:spPr>
        <p:txBody>
          <a:bodyPr wrap="square" lIns="0" tIns="0" rIns="0" bIns="0" rtlCol="0" anchor="ctr"/>
          <a:lstStyle/>
          <a:p>
            <a:pPr marL="0" indent="0">
              <a:buNone/>
            </a:pPr>
            <a:r>
              <a:rPr lang="en-US" sz="3800" b="1" dirty="0">
                <a:solidFill>
                  <a:srgbClr val="12408C"/>
                </a:solidFill>
                <a:latin typeface="Calibri" pitchFamily="34" charset="0"/>
                <a:ea typeface="Calibri" pitchFamily="34" charset="-122"/>
                <a:cs typeface="Calibri" pitchFamily="34" charset="-120"/>
              </a:rPr>
              <a:t>Equity</a:t>
            </a:r>
            <a:endParaRPr lang="en-US" sz="3800" dirty="0"/>
          </a:p>
        </p:txBody>
      </p:sp>
      <p:pic>
        <p:nvPicPr>
          <p:cNvPr id="5" name="Image 1" descr="deckimg/v_equity.jpg"/>
          <p:cNvPicPr>
            <a:picLocks noChangeAspect="1"/>
          </p:cNvPicPr>
          <p:nvPr/>
        </p:nvPicPr>
        <p:blipFill>
          <a:blip r:embed="rId4"/>
          <a:stretch>
            <a:fillRect/>
          </a:stretch>
        </p:blipFill>
        <p:spPr>
          <a:xfrm>
            <a:off x="10104120" y="384048"/>
            <a:ext cx="1600200" cy="1600200"/>
          </a:xfrm>
          <a:prstGeom prst="ellipse">
            <a:avLst/>
          </a:prstGeom>
        </p:spPr>
      </p:pic>
      <p:sp>
        <p:nvSpPr>
          <p:cNvPr id="6" name="Text 2"/>
          <p:cNvSpPr/>
          <p:nvPr/>
        </p:nvSpPr>
        <p:spPr>
          <a:xfrm>
            <a:off x="502920" y="1627632"/>
            <a:ext cx="9235440" cy="502920"/>
          </a:xfrm>
          <a:prstGeom prst="rect">
            <a:avLst/>
          </a:prstGeom>
          <a:noFill/>
          <a:ln/>
        </p:spPr>
        <p:txBody>
          <a:bodyPr wrap="square" lIns="0" tIns="0" rIns="0" bIns="0" rtlCol="0" anchor="ctr"/>
          <a:lstStyle/>
          <a:p>
            <a:pPr marL="0" indent="0">
              <a:lnSpc>
                <a:spcPct val="110000"/>
              </a:lnSpc>
              <a:buNone/>
            </a:pPr>
            <a:r>
              <a:rPr lang="en-US" sz="1350" b="1" dirty="0">
                <a:solidFill>
                  <a:srgbClr val="8C5A72"/>
                </a:solidFill>
                <a:latin typeface="Calibri" pitchFamily="34" charset="0"/>
                <a:ea typeface="Calibri" pitchFamily="34" charset="-122"/>
                <a:cs typeface="Calibri" pitchFamily="34" charset="-120"/>
              </a:rPr>
              <a:t>We work to treat each other fairly — and every young person gets the same quality experience.</a:t>
            </a:r>
            <a:endParaRPr lang="en-US" sz="1350" dirty="0"/>
          </a:p>
        </p:txBody>
      </p:sp>
      <p:sp>
        <p:nvSpPr>
          <p:cNvPr id="7" name="Shape 3"/>
          <p:cNvSpPr/>
          <p:nvPr/>
        </p:nvSpPr>
        <p:spPr>
          <a:xfrm>
            <a:off x="502920" y="2286000"/>
            <a:ext cx="5394960" cy="310896"/>
          </a:xfrm>
          <a:prstGeom prst="roundRect">
            <a:avLst>
              <a:gd name="adj" fmla="val 50000"/>
            </a:avLst>
          </a:prstGeom>
          <a:solidFill>
            <a:srgbClr val="8C5A72"/>
          </a:solidFill>
          <a:ln/>
        </p:spPr>
        <p:txBody>
          <a:bodyPr/>
          <a:lstStyle/>
          <a:p>
            <a:endParaRPr lang="en-GB"/>
          </a:p>
        </p:txBody>
      </p:sp>
      <p:sp>
        <p:nvSpPr>
          <p:cNvPr id="8" name="Text 4"/>
          <p:cNvSpPr/>
          <p:nvPr/>
        </p:nvSpPr>
        <p:spPr>
          <a:xfrm>
            <a:off x="68580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WORK TOGETHER</a:t>
            </a:r>
            <a:endParaRPr lang="en-US" sz="850" dirty="0"/>
          </a:p>
        </p:txBody>
      </p:sp>
      <p:sp>
        <p:nvSpPr>
          <p:cNvPr id="9" name="Text 5"/>
          <p:cNvSpPr/>
          <p:nvPr/>
        </p:nvSpPr>
        <p:spPr>
          <a:xfrm>
            <a:off x="50292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work to treat each other fairly</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0" name="Text 6"/>
          <p:cNvSpPr/>
          <p:nvPr/>
        </p:nvSpPr>
        <p:spPr>
          <a:xfrm>
            <a:off x="54864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work to ensure we all follow the same standards, have similar opportunities, and have access to the same information, regardless of contract type or when we work</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do our best to ensure fairness between staff in how sessions, rosters, and development opportunities are allocated</a:t>
            </a:r>
            <a:endParaRPr lang="en-US" sz="1050" dirty="0"/>
          </a:p>
        </p:txBody>
      </p:sp>
      <p:sp>
        <p:nvSpPr>
          <p:cNvPr id="11" name="Shape 7"/>
          <p:cNvSpPr/>
          <p:nvPr/>
        </p:nvSpPr>
        <p:spPr>
          <a:xfrm>
            <a:off x="502920" y="5029200"/>
            <a:ext cx="5394960" cy="1280160"/>
          </a:xfrm>
          <a:prstGeom prst="roundRect">
            <a:avLst>
              <a:gd name="adj" fmla="val 8571"/>
            </a:avLst>
          </a:prstGeom>
          <a:solidFill>
            <a:srgbClr val="F4EFF1"/>
          </a:solidFill>
          <a:ln/>
        </p:spPr>
        <p:txBody>
          <a:bodyPr/>
          <a:lstStyle/>
          <a:p>
            <a:endParaRPr lang="en-GB"/>
          </a:p>
        </p:txBody>
      </p:sp>
      <p:sp>
        <p:nvSpPr>
          <p:cNvPr id="12" name="Text 8"/>
          <p:cNvSpPr/>
          <p:nvPr/>
        </p:nvSpPr>
        <p:spPr>
          <a:xfrm>
            <a:off x="758952" y="5120640"/>
            <a:ext cx="4937760" cy="228600"/>
          </a:xfrm>
          <a:prstGeom prst="rect">
            <a:avLst/>
          </a:prstGeom>
          <a:noFill/>
          <a:ln/>
        </p:spPr>
        <p:txBody>
          <a:bodyPr wrap="square" lIns="0" tIns="0" rIns="0" bIns="0" rtlCol="0" anchor="ctr"/>
          <a:lstStyle/>
          <a:p>
            <a:pPr marL="0" indent="0">
              <a:buNone/>
            </a:pPr>
            <a:r>
              <a:rPr lang="en-US" sz="850" b="1" kern="0" spc="140" dirty="0">
                <a:solidFill>
                  <a:srgbClr val="8C5A72"/>
                </a:solidFill>
                <a:latin typeface="Calibri" pitchFamily="34" charset="0"/>
                <a:ea typeface="Calibri" pitchFamily="34" charset="-122"/>
                <a:cs typeface="Calibri" pitchFamily="34" charset="-120"/>
              </a:rPr>
              <a:t>IN PRACTICE</a:t>
            </a:r>
            <a:endParaRPr lang="en-US" sz="850" dirty="0"/>
          </a:p>
        </p:txBody>
      </p:sp>
      <p:sp>
        <p:nvSpPr>
          <p:cNvPr id="13" name="Text 9"/>
          <p:cNvSpPr/>
          <p:nvPr/>
        </p:nvSpPr>
        <p:spPr>
          <a:xfrm>
            <a:off x="75895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work to engage across our service, seeking out opportunities to involve others and share learning where possible.</a:t>
            </a:r>
            <a:endParaRPr lang="en-US" sz="950" dirty="0"/>
          </a:p>
        </p:txBody>
      </p:sp>
      <p:sp>
        <p:nvSpPr>
          <p:cNvPr id="14" name="Shape 10"/>
          <p:cNvSpPr/>
          <p:nvPr/>
        </p:nvSpPr>
        <p:spPr>
          <a:xfrm>
            <a:off x="6263640" y="2286000"/>
            <a:ext cx="5394960" cy="310896"/>
          </a:xfrm>
          <a:prstGeom prst="roundRect">
            <a:avLst>
              <a:gd name="adj" fmla="val 50000"/>
            </a:avLst>
          </a:prstGeom>
          <a:solidFill>
            <a:srgbClr val="12408C"/>
          </a:solidFill>
          <a:ln/>
        </p:spPr>
        <p:txBody>
          <a:bodyPr/>
          <a:lstStyle/>
          <a:p>
            <a:endParaRPr lang="en-GB"/>
          </a:p>
        </p:txBody>
      </p:sp>
      <p:sp>
        <p:nvSpPr>
          <p:cNvPr id="15" name="Text 11"/>
          <p:cNvSpPr/>
          <p:nvPr/>
        </p:nvSpPr>
        <p:spPr>
          <a:xfrm>
            <a:off x="644652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RELATIONSHIP WITH YOUNG PEOPLE</a:t>
            </a:r>
            <a:endParaRPr lang="en-US" sz="850" dirty="0"/>
          </a:p>
        </p:txBody>
      </p:sp>
      <p:sp>
        <p:nvSpPr>
          <p:cNvPr id="16" name="Text 12"/>
          <p:cNvSpPr/>
          <p:nvPr/>
        </p:nvSpPr>
        <p:spPr>
          <a:xfrm>
            <a:off x="626364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ensure every young person, regardless of background, ability, or need, has access to the same quality experience</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7" name="Text 13"/>
          <p:cNvSpPr/>
          <p:nvPr/>
        </p:nvSpPr>
        <p:spPr>
          <a:xfrm>
            <a:off x="6309360" y="3246120"/>
            <a:ext cx="5349240" cy="59247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treat every young person as an individual while holding the group together, learning about each person in the group and what goes on inside</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strive to provide appropriate equipment for young people to do their activities safely</a:t>
            </a:r>
            <a:endParaRPr lang="en-US" sz="1050" dirty="0"/>
          </a:p>
        </p:txBody>
      </p:sp>
      <p:sp>
        <p:nvSpPr>
          <p:cNvPr id="18" name="Shape 14"/>
          <p:cNvSpPr/>
          <p:nvPr/>
        </p:nvSpPr>
        <p:spPr>
          <a:xfrm>
            <a:off x="6263640" y="5029200"/>
            <a:ext cx="5394960" cy="1280160"/>
          </a:xfrm>
          <a:prstGeom prst="roundRect">
            <a:avLst>
              <a:gd name="adj" fmla="val 8571"/>
            </a:avLst>
          </a:prstGeom>
          <a:solidFill>
            <a:srgbClr val="F1F7FA"/>
          </a:solidFill>
          <a:ln/>
        </p:spPr>
        <p:txBody>
          <a:bodyPr/>
          <a:lstStyle/>
          <a:p>
            <a:endParaRPr lang="en-GB"/>
          </a:p>
        </p:txBody>
      </p:sp>
      <p:sp>
        <p:nvSpPr>
          <p:cNvPr id="19" name="Text 15"/>
          <p:cNvSpPr/>
          <p:nvPr/>
        </p:nvSpPr>
        <p:spPr>
          <a:xfrm>
            <a:off x="6519672" y="5120640"/>
            <a:ext cx="4937760" cy="228600"/>
          </a:xfrm>
          <a:prstGeom prst="rect">
            <a:avLst/>
          </a:prstGeom>
          <a:noFill/>
          <a:ln/>
        </p:spPr>
        <p:txBody>
          <a:bodyPr wrap="square" lIns="0" tIns="0" rIns="0" bIns="0" rtlCol="0" anchor="ctr"/>
          <a:lstStyle/>
          <a:p>
            <a:pPr marL="0" indent="0">
              <a:buNone/>
            </a:pPr>
            <a:r>
              <a:rPr lang="en-US" sz="850" b="1" kern="0" spc="140" dirty="0">
                <a:solidFill>
                  <a:srgbClr val="12408C"/>
                </a:solidFill>
                <a:latin typeface="Calibri" pitchFamily="34" charset="0"/>
                <a:ea typeface="Calibri" pitchFamily="34" charset="-122"/>
                <a:cs typeface="Calibri" pitchFamily="34" charset="-120"/>
              </a:rPr>
              <a:t>IN PRACTICE</a:t>
            </a:r>
            <a:endParaRPr lang="en-US" sz="850" dirty="0"/>
          </a:p>
        </p:txBody>
      </p:sp>
      <p:sp>
        <p:nvSpPr>
          <p:cNvPr id="20" name="Text 16"/>
          <p:cNvSpPr/>
          <p:nvPr/>
        </p:nvSpPr>
        <p:spPr>
          <a:xfrm>
            <a:off x="651967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All young people have the same opportunities and have access to the same kit. A young person can arrive with the very best gear or no gear, and they will all get the same gear and be expected to participate in the same way.</a:t>
            </a:r>
            <a:endParaRPr lang="en-US" sz="950" dirty="0"/>
          </a:p>
        </p:txBody>
      </p:sp>
      <p:sp>
        <p:nvSpPr>
          <p:cNvPr id="22" name="Text 17"/>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Equity</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a:off x="502920" y="384048"/>
            <a:ext cx="1097280" cy="1097280"/>
          </a:xfrm>
          <a:prstGeom prst="rect">
            <a:avLst/>
          </a:prstGeom>
        </p:spPr>
      </p:pic>
      <p:sp>
        <p:nvSpPr>
          <p:cNvPr id="3" name="Text 0"/>
          <p:cNvSpPr/>
          <p:nvPr/>
        </p:nvSpPr>
        <p:spPr>
          <a:xfrm>
            <a:off x="1783080" y="420624"/>
            <a:ext cx="3657600" cy="256032"/>
          </a:xfrm>
          <a:prstGeom prst="rect">
            <a:avLst/>
          </a:prstGeom>
          <a:noFill/>
          <a:ln/>
        </p:spPr>
        <p:txBody>
          <a:bodyPr wrap="square" lIns="0" tIns="0" rIns="0" bIns="0" rtlCol="0" anchor="ctr"/>
          <a:lstStyle/>
          <a:p>
            <a:pPr marL="0" indent="0">
              <a:buNone/>
            </a:pPr>
            <a:r>
              <a:rPr lang="en-US" sz="1000" b="1" kern="0" spc="220" dirty="0">
                <a:solidFill>
                  <a:srgbClr val="C9596A"/>
                </a:solidFill>
                <a:latin typeface="Calibri" pitchFamily="34" charset="0"/>
                <a:ea typeface="Calibri" pitchFamily="34" charset="-122"/>
                <a:cs typeface="Calibri" pitchFamily="34" charset="-120"/>
              </a:rPr>
              <a:t>VALUE 07</a:t>
            </a:r>
            <a:endParaRPr lang="en-US" sz="1000" dirty="0"/>
          </a:p>
        </p:txBody>
      </p:sp>
      <p:sp>
        <p:nvSpPr>
          <p:cNvPr id="4" name="Text 1"/>
          <p:cNvSpPr/>
          <p:nvPr/>
        </p:nvSpPr>
        <p:spPr>
          <a:xfrm>
            <a:off x="1737360" y="640080"/>
            <a:ext cx="5486400" cy="777240"/>
          </a:xfrm>
          <a:prstGeom prst="rect">
            <a:avLst/>
          </a:prstGeom>
          <a:noFill/>
          <a:ln/>
        </p:spPr>
        <p:txBody>
          <a:bodyPr wrap="square" lIns="0" tIns="0" rIns="0" bIns="0" rtlCol="0" anchor="ctr"/>
          <a:lstStyle/>
          <a:p>
            <a:pPr marL="0" indent="0">
              <a:buNone/>
            </a:pPr>
            <a:r>
              <a:rPr lang="en-US" sz="3800" b="1" dirty="0">
                <a:solidFill>
                  <a:srgbClr val="12408C"/>
                </a:solidFill>
                <a:latin typeface="Calibri" pitchFamily="34" charset="0"/>
                <a:ea typeface="Calibri" pitchFamily="34" charset="-122"/>
                <a:cs typeface="Calibri" pitchFamily="34" charset="-120"/>
              </a:rPr>
              <a:t>Collaboration</a:t>
            </a:r>
            <a:endParaRPr lang="en-US" sz="3800" dirty="0"/>
          </a:p>
        </p:txBody>
      </p:sp>
      <p:pic>
        <p:nvPicPr>
          <p:cNvPr id="5" name="Image 1" descr="deckimg/v_collaboration.jpg"/>
          <p:cNvPicPr>
            <a:picLocks noChangeAspect="1"/>
          </p:cNvPicPr>
          <p:nvPr/>
        </p:nvPicPr>
        <p:blipFill>
          <a:blip r:embed="rId4"/>
          <a:stretch>
            <a:fillRect/>
          </a:stretch>
        </p:blipFill>
        <p:spPr>
          <a:xfrm>
            <a:off x="10104120" y="384048"/>
            <a:ext cx="1600200" cy="1600200"/>
          </a:xfrm>
          <a:prstGeom prst="ellipse">
            <a:avLst/>
          </a:prstGeom>
        </p:spPr>
      </p:pic>
      <p:sp>
        <p:nvSpPr>
          <p:cNvPr id="6" name="Text 2"/>
          <p:cNvSpPr/>
          <p:nvPr/>
        </p:nvSpPr>
        <p:spPr>
          <a:xfrm>
            <a:off x="502920" y="1627632"/>
            <a:ext cx="9235440" cy="502920"/>
          </a:xfrm>
          <a:prstGeom prst="rect">
            <a:avLst/>
          </a:prstGeom>
          <a:noFill/>
          <a:ln/>
        </p:spPr>
        <p:txBody>
          <a:bodyPr wrap="square" lIns="0" tIns="0" rIns="0" bIns="0" rtlCol="0" anchor="ctr"/>
          <a:lstStyle/>
          <a:p>
            <a:pPr marL="0" indent="0">
              <a:lnSpc>
                <a:spcPct val="110000"/>
              </a:lnSpc>
              <a:buNone/>
            </a:pPr>
            <a:r>
              <a:rPr lang="en-US" sz="1350" b="1" dirty="0">
                <a:solidFill>
                  <a:srgbClr val="C9596A"/>
                </a:solidFill>
                <a:latin typeface="Calibri" pitchFamily="34" charset="0"/>
                <a:ea typeface="Calibri" pitchFamily="34" charset="-122"/>
                <a:cs typeface="Calibri" pitchFamily="34" charset="-120"/>
              </a:rPr>
              <a:t>We work across boundaries and teams — and we encourage young people to work together.</a:t>
            </a:r>
            <a:endParaRPr lang="en-US" sz="1350" dirty="0"/>
          </a:p>
        </p:txBody>
      </p:sp>
      <p:sp>
        <p:nvSpPr>
          <p:cNvPr id="7" name="Shape 3"/>
          <p:cNvSpPr/>
          <p:nvPr/>
        </p:nvSpPr>
        <p:spPr>
          <a:xfrm>
            <a:off x="502920" y="2286000"/>
            <a:ext cx="5394960" cy="310896"/>
          </a:xfrm>
          <a:prstGeom prst="roundRect">
            <a:avLst>
              <a:gd name="adj" fmla="val 50000"/>
            </a:avLst>
          </a:prstGeom>
          <a:solidFill>
            <a:srgbClr val="C9596A"/>
          </a:solidFill>
          <a:ln/>
        </p:spPr>
        <p:txBody>
          <a:bodyPr/>
          <a:lstStyle/>
          <a:p>
            <a:endParaRPr lang="en-GB"/>
          </a:p>
        </p:txBody>
      </p:sp>
      <p:sp>
        <p:nvSpPr>
          <p:cNvPr id="8" name="Text 4"/>
          <p:cNvSpPr/>
          <p:nvPr/>
        </p:nvSpPr>
        <p:spPr>
          <a:xfrm>
            <a:off x="68580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WORK TOGETHER</a:t>
            </a:r>
            <a:endParaRPr lang="en-US" sz="850" dirty="0"/>
          </a:p>
        </p:txBody>
      </p:sp>
      <p:sp>
        <p:nvSpPr>
          <p:cNvPr id="9" name="Text 5"/>
          <p:cNvSpPr/>
          <p:nvPr/>
        </p:nvSpPr>
        <p:spPr>
          <a:xfrm>
            <a:off x="50292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work across boundaries and teams</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0" name="Text 6"/>
          <p:cNvSpPr/>
          <p:nvPr/>
        </p:nvSpPr>
        <p:spPr>
          <a:xfrm>
            <a:off x="54864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actively break down the barriers between full-time, part-time, and city centre staff, to support each other</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keep sight of the bigger goal — better outcomes for young people — and look for ways our work connects to it</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all involve the relevant people in decisions using jargon-free, two-way communication that respects what families already know about their children</a:t>
            </a:r>
            <a:endParaRPr lang="en-US" sz="1050" dirty="0"/>
          </a:p>
        </p:txBody>
      </p:sp>
      <p:sp>
        <p:nvSpPr>
          <p:cNvPr id="11" name="Shape 7"/>
          <p:cNvSpPr/>
          <p:nvPr/>
        </p:nvSpPr>
        <p:spPr>
          <a:xfrm>
            <a:off x="502920" y="5029200"/>
            <a:ext cx="5394960" cy="1280160"/>
          </a:xfrm>
          <a:prstGeom prst="roundRect">
            <a:avLst>
              <a:gd name="adj" fmla="val 8571"/>
            </a:avLst>
          </a:prstGeom>
          <a:solidFill>
            <a:srgbClr val="FBF1F2"/>
          </a:solidFill>
          <a:ln/>
        </p:spPr>
        <p:txBody>
          <a:bodyPr/>
          <a:lstStyle/>
          <a:p>
            <a:endParaRPr lang="en-GB"/>
          </a:p>
        </p:txBody>
      </p:sp>
      <p:sp>
        <p:nvSpPr>
          <p:cNvPr id="12" name="Text 8"/>
          <p:cNvSpPr/>
          <p:nvPr/>
        </p:nvSpPr>
        <p:spPr>
          <a:xfrm>
            <a:off x="758952" y="5120640"/>
            <a:ext cx="4937760" cy="228600"/>
          </a:xfrm>
          <a:prstGeom prst="rect">
            <a:avLst/>
          </a:prstGeom>
          <a:noFill/>
          <a:ln/>
        </p:spPr>
        <p:txBody>
          <a:bodyPr wrap="square" lIns="0" tIns="0" rIns="0" bIns="0" rtlCol="0" anchor="ctr"/>
          <a:lstStyle/>
          <a:p>
            <a:pPr marL="0" indent="0">
              <a:buNone/>
            </a:pPr>
            <a:r>
              <a:rPr lang="en-US" sz="850" b="1" kern="0" spc="140" dirty="0">
                <a:solidFill>
                  <a:srgbClr val="C9596A"/>
                </a:solidFill>
                <a:latin typeface="Calibri" pitchFamily="34" charset="0"/>
                <a:ea typeface="Calibri" pitchFamily="34" charset="-122"/>
                <a:cs typeface="Calibri" pitchFamily="34" charset="-120"/>
              </a:rPr>
              <a:t>IN PRACTICE</a:t>
            </a:r>
            <a:endParaRPr lang="en-US" sz="850" dirty="0"/>
          </a:p>
        </p:txBody>
      </p:sp>
      <p:sp>
        <p:nvSpPr>
          <p:cNvPr id="13" name="Text 9"/>
          <p:cNvSpPr/>
          <p:nvPr/>
        </p:nvSpPr>
        <p:spPr>
          <a:xfrm>
            <a:off x="75895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help each other out, recognising that we can’t do everything alone. At Pinkston, this might mean lending a helping hand when activities are under time pressure or supporting another group in undertaking their activities at the Residential Centre.</a:t>
            </a:r>
            <a:endParaRPr lang="en-US" sz="950" dirty="0"/>
          </a:p>
        </p:txBody>
      </p:sp>
      <p:sp>
        <p:nvSpPr>
          <p:cNvPr id="14" name="Shape 10"/>
          <p:cNvSpPr/>
          <p:nvPr/>
        </p:nvSpPr>
        <p:spPr>
          <a:xfrm>
            <a:off x="6263640" y="2286000"/>
            <a:ext cx="5394960" cy="310896"/>
          </a:xfrm>
          <a:prstGeom prst="roundRect">
            <a:avLst>
              <a:gd name="adj" fmla="val 50000"/>
            </a:avLst>
          </a:prstGeom>
          <a:solidFill>
            <a:srgbClr val="12408C"/>
          </a:solidFill>
          <a:ln/>
        </p:spPr>
        <p:txBody>
          <a:bodyPr/>
          <a:lstStyle/>
          <a:p>
            <a:endParaRPr lang="en-GB"/>
          </a:p>
        </p:txBody>
      </p:sp>
      <p:sp>
        <p:nvSpPr>
          <p:cNvPr id="15" name="Text 11"/>
          <p:cNvSpPr/>
          <p:nvPr/>
        </p:nvSpPr>
        <p:spPr>
          <a:xfrm>
            <a:off x="644652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RELATIONSHIP WITH YOUNG PEOPLE</a:t>
            </a:r>
            <a:endParaRPr lang="en-US" sz="850" dirty="0"/>
          </a:p>
        </p:txBody>
      </p:sp>
      <p:sp>
        <p:nvSpPr>
          <p:cNvPr id="16" name="Text 12"/>
          <p:cNvSpPr/>
          <p:nvPr/>
        </p:nvSpPr>
        <p:spPr>
          <a:xfrm>
            <a:off x="626364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encourage young people to work together</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7" name="Text 13"/>
          <p:cNvSpPr/>
          <p:nvPr/>
        </p:nvSpPr>
        <p:spPr>
          <a:xfrm>
            <a:off x="630936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design activities that encourage young people to work together, supporting them to collaborate effectively</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engage all children to build a culture of collaboration and cooperation through all of our work together</a:t>
            </a:r>
            <a:endParaRPr lang="en-US" sz="1050" dirty="0"/>
          </a:p>
        </p:txBody>
      </p:sp>
      <p:sp>
        <p:nvSpPr>
          <p:cNvPr id="18" name="Shape 14"/>
          <p:cNvSpPr/>
          <p:nvPr/>
        </p:nvSpPr>
        <p:spPr>
          <a:xfrm>
            <a:off x="6263640" y="5029200"/>
            <a:ext cx="5394960" cy="1280160"/>
          </a:xfrm>
          <a:prstGeom prst="roundRect">
            <a:avLst>
              <a:gd name="adj" fmla="val 8571"/>
            </a:avLst>
          </a:prstGeom>
          <a:solidFill>
            <a:srgbClr val="F1F7FA"/>
          </a:solidFill>
          <a:ln/>
        </p:spPr>
        <p:txBody>
          <a:bodyPr/>
          <a:lstStyle/>
          <a:p>
            <a:endParaRPr lang="en-GB"/>
          </a:p>
        </p:txBody>
      </p:sp>
      <p:sp>
        <p:nvSpPr>
          <p:cNvPr id="19" name="Text 15"/>
          <p:cNvSpPr/>
          <p:nvPr/>
        </p:nvSpPr>
        <p:spPr>
          <a:xfrm>
            <a:off x="6519672" y="5120640"/>
            <a:ext cx="4937760" cy="228600"/>
          </a:xfrm>
          <a:prstGeom prst="rect">
            <a:avLst/>
          </a:prstGeom>
          <a:noFill/>
          <a:ln/>
        </p:spPr>
        <p:txBody>
          <a:bodyPr wrap="square" lIns="0" tIns="0" rIns="0" bIns="0" rtlCol="0" anchor="ctr"/>
          <a:lstStyle/>
          <a:p>
            <a:pPr marL="0" indent="0">
              <a:buNone/>
            </a:pPr>
            <a:r>
              <a:rPr lang="en-US" sz="850" b="1" kern="0" spc="140" dirty="0">
                <a:solidFill>
                  <a:srgbClr val="12408C"/>
                </a:solidFill>
                <a:latin typeface="Calibri" pitchFamily="34" charset="0"/>
                <a:ea typeface="Calibri" pitchFamily="34" charset="-122"/>
                <a:cs typeface="Calibri" pitchFamily="34" charset="-120"/>
              </a:rPr>
              <a:t>IN PRACTICE</a:t>
            </a:r>
            <a:endParaRPr lang="en-US" sz="850" dirty="0"/>
          </a:p>
        </p:txBody>
      </p:sp>
      <p:sp>
        <p:nvSpPr>
          <p:cNvPr id="20" name="Text 16"/>
          <p:cNvSpPr/>
          <p:nvPr/>
        </p:nvSpPr>
        <p:spPr>
          <a:xfrm>
            <a:off x="651967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Activities and trainings are designed to involve all students in their activities, and where appropriate, the teachers and carers as well.</a:t>
            </a:r>
            <a:endParaRPr lang="en-US" sz="950" dirty="0"/>
          </a:p>
        </p:txBody>
      </p:sp>
      <p:sp>
        <p:nvSpPr>
          <p:cNvPr id="22" name="Text 17"/>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Collaboration</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2408C"/>
        </a:solidFill>
        <a:effectLst/>
      </p:bgPr>
    </p:bg>
    <p:spTree>
      <p:nvGrpSpPr>
        <p:cNvPr id="1" name=""/>
        <p:cNvGrpSpPr/>
        <p:nvPr/>
      </p:nvGrpSpPr>
      <p:grpSpPr>
        <a:xfrm>
          <a:off x="0" y="0"/>
          <a:ext cx="0" cy="0"/>
          <a:chOff x="0" y="0"/>
          <a:chExt cx="0" cy="0"/>
        </a:xfrm>
      </p:grpSpPr>
      <p:pic>
        <p:nvPicPr>
          <p:cNvPr id="2" name="Image 0" descr="deckimg/back.jpg"/>
          <p:cNvPicPr>
            <a:picLocks noChangeAspect="1"/>
          </p:cNvPicPr>
          <p:nvPr/>
        </p:nvPicPr>
        <p:blipFill>
          <a:blip r:embed="rId3"/>
          <a:stretch>
            <a:fillRect/>
          </a:stretch>
        </p:blipFill>
        <p:spPr>
          <a:xfrm>
            <a:off x="0" y="4114800"/>
            <a:ext cx="12191695" cy="2743200"/>
          </a:xfrm>
          <a:prstGeom prst="rect">
            <a:avLst/>
          </a:prstGeom>
        </p:spPr>
      </p:pic>
      <p:pic>
        <p:nvPicPr>
          <p:cNvPr id="3" name="Image 1" descr="logo_white.png"/>
          <p:cNvPicPr>
            <a:picLocks noChangeAspect="1"/>
          </p:cNvPicPr>
          <p:nvPr/>
        </p:nvPicPr>
        <p:blipFill>
          <a:blip r:embed="rId4"/>
          <a:stretch>
            <a:fillRect/>
          </a:stretch>
        </p:blipFill>
        <p:spPr>
          <a:xfrm>
            <a:off x="5440680" y="685800"/>
            <a:ext cx="1325880" cy="1225296"/>
          </a:xfrm>
          <a:prstGeom prst="rect">
            <a:avLst/>
          </a:prstGeom>
        </p:spPr>
      </p:pic>
      <p:sp>
        <p:nvSpPr>
          <p:cNvPr id="4" name="Text 0"/>
          <p:cNvSpPr/>
          <p:nvPr/>
        </p:nvSpPr>
        <p:spPr>
          <a:xfrm>
            <a:off x="914400" y="2148840"/>
            <a:ext cx="10332720" cy="548640"/>
          </a:xfrm>
          <a:prstGeom prst="rect">
            <a:avLst/>
          </a:prstGeom>
          <a:noFill/>
          <a:ln/>
        </p:spPr>
        <p:txBody>
          <a:bodyPr wrap="square" lIns="0" tIns="0" rIns="0" bIns="0" rtlCol="0" anchor="ctr"/>
          <a:lstStyle/>
          <a:p>
            <a:pPr marL="0" indent="0" algn="ctr">
              <a:buNone/>
            </a:pPr>
            <a:r>
              <a:rPr lang="en-US" sz="2600" b="1" i="1" dirty="0">
                <a:solidFill>
                  <a:srgbClr val="FFFFFF"/>
                </a:solidFill>
                <a:latin typeface="Calibri" pitchFamily="34" charset="0"/>
                <a:ea typeface="Calibri" pitchFamily="34" charset="-122"/>
                <a:cs typeface="Calibri" pitchFamily="34" charset="-120"/>
              </a:rPr>
              <a:t>Our classroom is the outdoors.</a:t>
            </a:r>
            <a:endParaRPr lang="en-US" sz="2600" dirty="0"/>
          </a:p>
        </p:txBody>
      </p:sp>
      <p:sp>
        <p:nvSpPr>
          <p:cNvPr id="5" name="Text 1"/>
          <p:cNvSpPr/>
          <p:nvPr/>
        </p:nvSpPr>
        <p:spPr>
          <a:xfrm>
            <a:off x="914400" y="2834640"/>
            <a:ext cx="1033272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Blairvadach Outdoor Education Centre</a:t>
            </a:r>
            <a:endParaRPr lang="en-US" sz="1500" dirty="0"/>
          </a:p>
        </p:txBody>
      </p:sp>
      <p:sp>
        <p:nvSpPr>
          <p:cNvPr id="6" name="Text 2"/>
          <p:cNvSpPr/>
          <p:nvPr/>
        </p:nvSpPr>
        <p:spPr>
          <a:xfrm>
            <a:off x="914400" y="3200400"/>
            <a:ext cx="10332720" cy="365760"/>
          </a:xfrm>
          <a:prstGeom prst="rect">
            <a:avLst/>
          </a:prstGeom>
          <a:noFill/>
          <a:ln/>
        </p:spPr>
        <p:txBody>
          <a:bodyPr wrap="square" lIns="0" tIns="0" rIns="0" bIns="0" rtlCol="0" anchor="ctr"/>
          <a:lstStyle/>
          <a:p>
            <a:pPr marL="0" indent="0" algn="ctr">
              <a:buNone/>
            </a:pPr>
            <a:r>
              <a:rPr lang="en-US" sz="1250" dirty="0">
                <a:solidFill>
                  <a:srgbClr val="CFE0F2"/>
                </a:solidFill>
                <a:latin typeface="Calibri" pitchFamily="34" charset="0"/>
                <a:ea typeface="Calibri" pitchFamily="34" charset="-122"/>
                <a:cs typeface="Calibri" pitchFamily="34" charset="-120"/>
              </a:rPr>
              <a:t>Rhu, Helensburgh, G84 8NN   |   01436 820 491   |   blairvadach.org.uk</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deckimg/vision.jpg"/>
          <p:cNvPicPr>
            <a:picLocks noChangeAspect="1"/>
          </p:cNvPicPr>
          <p:nvPr/>
        </p:nvPicPr>
        <p:blipFill>
          <a:blip r:embed="rId3"/>
          <a:stretch>
            <a:fillRect/>
          </a:stretch>
        </p:blipFill>
        <p:spPr>
          <a:xfrm>
            <a:off x="7772400" y="1371600"/>
            <a:ext cx="3931920" cy="3931920"/>
          </a:xfrm>
          <a:prstGeom prst="ellipse">
            <a:avLst/>
          </a:prstGeom>
        </p:spPr>
      </p:pic>
      <p:sp>
        <p:nvSpPr>
          <p:cNvPr id="3" name="Shape 0"/>
          <p:cNvSpPr/>
          <p:nvPr/>
        </p:nvSpPr>
        <p:spPr>
          <a:xfrm>
            <a:off x="10515600" y="4937760"/>
            <a:ext cx="1188720" cy="1188720"/>
          </a:xfrm>
          <a:prstGeom prst="ellipse">
            <a:avLst/>
          </a:prstGeom>
          <a:solidFill>
            <a:srgbClr val="F9B233"/>
          </a:solidFill>
          <a:ln/>
        </p:spPr>
        <p:txBody>
          <a:bodyPr/>
          <a:lstStyle/>
          <a:p>
            <a:endParaRPr lang="en-GB"/>
          </a:p>
        </p:txBody>
      </p:sp>
      <p:sp>
        <p:nvSpPr>
          <p:cNvPr id="4" name="Text 1"/>
          <p:cNvSpPr/>
          <p:nvPr/>
        </p:nvSpPr>
        <p:spPr>
          <a:xfrm>
            <a:off x="502920" y="457200"/>
            <a:ext cx="6949440" cy="822960"/>
          </a:xfrm>
          <a:prstGeom prst="rect">
            <a:avLst/>
          </a:prstGeom>
          <a:noFill/>
          <a:ln/>
        </p:spPr>
        <p:txBody>
          <a:bodyPr wrap="square" lIns="0" tIns="0" rIns="0" bIns="0" rtlCol="0" anchor="ctr"/>
          <a:lstStyle/>
          <a:p>
            <a:pPr marL="0" indent="0">
              <a:buNone/>
            </a:pPr>
            <a:r>
              <a:rPr lang="en-US" sz="4000" b="1" dirty="0">
                <a:solidFill>
                  <a:srgbClr val="12408C"/>
                </a:solidFill>
                <a:latin typeface="Calibri" pitchFamily="34" charset="0"/>
                <a:ea typeface="Calibri" pitchFamily="34" charset="-122"/>
                <a:cs typeface="Calibri" pitchFamily="34" charset="-120"/>
              </a:rPr>
              <a:t>Our Vision</a:t>
            </a:r>
            <a:endParaRPr lang="en-US" sz="4000" dirty="0"/>
          </a:p>
        </p:txBody>
      </p:sp>
      <p:sp>
        <p:nvSpPr>
          <p:cNvPr id="5" name="Text 2"/>
          <p:cNvSpPr/>
          <p:nvPr/>
        </p:nvSpPr>
        <p:spPr>
          <a:xfrm>
            <a:off x="502920" y="1325880"/>
            <a:ext cx="6766560" cy="731520"/>
          </a:xfrm>
          <a:prstGeom prst="rect">
            <a:avLst/>
          </a:prstGeom>
          <a:noFill/>
          <a:ln/>
        </p:spPr>
        <p:txBody>
          <a:bodyPr wrap="square" lIns="0" tIns="0" rIns="0" bIns="0" rtlCol="0" anchor="ctr"/>
          <a:lstStyle/>
          <a:p>
            <a:pPr marL="0" indent="0">
              <a:lnSpc>
                <a:spcPct val="115000"/>
              </a:lnSpc>
              <a:buNone/>
            </a:pPr>
            <a:r>
              <a:rPr lang="en-US" sz="1700" b="1" dirty="0">
                <a:solidFill>
                  <a:srgbClr val="F4664F"/>
                </a:solidFill>
                <a:latin typeface="Calibri" pitchFamily="34" charset="0"/>
                <a:ea typeface="Calibri" pitchFamily="34" charset="-122"/>
                <a:cs typeface="Calibri" pitchFamily="34" charset="-120"/>
              </a:rPr>
              <a:t>We are Glasgow’s Outdoor Education Service, inspiring young people to explore, grow and thrive.</a:t>
            </a:r>
            <a:endParaRPr lang="en-US" sz="1700" dirty="0"/>
          </a:p>
        </p:txBody>
      </p:sp>
      <p:sp>
        <p:nvSpPr>
          <p:cNvPr id="6" name="Text 3"/>
          <p:cNvSpPr/>
          <p:nvPr/>
        </p:nvSpPr>
        <p:spPr>
          <a:xfrm>
            <a:off x="502920" y="2286000"/>
            <a:ext cx="6766560" cy="2651760"/>
          </a:xfrm>
          <a:prstGeom prst="rect">
            <a:avLst/>
          </a:prstGeom>
          <a:noFill/>
          <a:ln/>
        </p:spPr>
        <p:txBody>
          <a:bodyPr wrap="square" lIns="0" tIns="0" rIns="0" bIns="0" rtlCol="0" anchor="ctr"/>
          <a:lstStyle/>
          <a:p>
            <a:pPr marL="0" indent="0">
              <a:lnSpc>
                <a:spcPct val="120000"/>
              </a:lnSpc>
              <a:spcAft>
                <a:spcPts val="800"/>
              </a:spcAft>
              <a:buNone/>
            </a:pPr>
            <a:r>
              <a:rPr lang="en-US" sz="1300" dirty="0">
                <a:solidFill>
                  <a:srgbClr val="2E3B4E"/>
                </a:solidFill>
                <a:latin typeface="Calibri" pitchFamily="34" charset="0"/>
                <a:ea typeface="Calibri" pitchFamily="34" charset="-122"/>
                <a:cs typeface="Calibri" pitchFamily="34" charset="-120"/>
              </a:rPr>
              <a:t>We create transformative outdoor experiences that connect young people with place and build their confidence and skills. As the outdoor arm of Glasgow’s education service, we provide opportunities for young people, families, and partners across Glasgow’s communities to learn and grow in the outdoors.</a:t>
            </a:r>
            <a:endParaRPr lang="en-US" sz="1300" dirty="0"/>
          </a:p>
          <a:p>
            <a:pPr marL="0" indent="0">
              <a:lnSpc>
                <a:spcPct val="120000"/>
              </a:lnSpc>
              <a:spcAft>
                <a:spcPts val="800"/>
              </a:spcAft>
              <a:buNone/>
            </a:pPr>
            <a:r>
              <a:rPr lang="en-US" sz="1300" dirty="0">
                <a:solidFill>
                  <a:srgbClr val="2E3B4E"/>
                </a:solidFill>
                <a:latin typeface="Calibri" pitchFamily="34" charset="0"/>
                <a:ea typeface="Calibri" pitchFamily="34" charset="-122"/>
                <a:cs typeface="Calibri" pitchFamily="34" charset="-120"/>
              </a:rPr>
              <a:t>Our aim is to remove barriers to learning and, in doing so, deliver sector-leading experiential learning that allows all young people to feel they belong and offers authentic outdoor experiences that translate into everyday life.</a:t>
            </a:r>
            <a:endParaRPr lang="en-US" sz="1300" dirty="0"/>
          </a:p>
          <a:p>
            <a:pPr marL="0" indent="0">
              <a:lnSpc>
                <a:spcPct val="120000"/>
              </a:lnSpc>
              <a:buNone/>
            </a:pPr>
            <a:r>
              <a:rPr lang="en-US" sz="1300" dirty="0">
                <a:solidFill>
                  <a:srgbClr val="2E3B4E"/>
                </a:solidFill>
                <a:latin typeface="Calibri" pitchFamily="34" charset="0"/>
                <a:ea typeface="Calibri" pitchFamily="34" charset="-122"/>
                <a:cs typeface="Calibri" pitchFamily="34" charset="-120"/>
              </a:rPr>
              <a:t>By putting nurture, trust, equity and ambition at the heart of everything we do, we play our part in making Glasgow a world-class learning city — and in making the outdoors a classroom open to all.</a:t>
            </a:r>
            <a:endParaRPr lang="en-US" sz="1300" dirty="0"/>
          </a:p>
        </p:txBody>
      </p:sp>
      <p:sp>
        <p:nvSpPr>
          <p:cNvPr id="7" name="Shape 4"/>
          <p:cNvSpPr/>
          <p:nvPr/>
        </p:nvSpPr>
        <p:spPr>
          <a:xfrm>
            <a:off x="502920" y="5120640"/>
            <a:ext cx="6766560" cy="1005840"/>
          </a:xfrm>
          <a:prstGeom prst="roundRect">
            <a:avLst>
              <a:gd name="adj" fmla="val 10909"/>
            </a:avLst>
          </a:prstGeom>
          <a:solidFill>
            <a:srgbClr val="F1F7FA"/>
          </a:solidFill>
          <a:ln/>
        </p:spPr>
        <p:txBody>
          <a:bodyPr/>
          <a:lstStyle/>
          <a:p>
            <a:endParaRPr lang="en-GB"/>
          </a:p>
        </p:txBody>
      </p:sp>
      <p:sp>
        <p:nvSpPr>
          <p:cNvPr id="8" name="Text 5"/>
          <p:cNvSpPr/>
          <p:nvPr/>
        </p:nvSpPr>
        <p:spPr>
          <a:xfrm>
            <a:off x="777240" y="5120640"/>
            <a:ext cx="6217920" cy="1005840"/>
          </a:xfrm>
          <a:prstGeom prst="rect">
            <a:avLst/>
          </a:prstGeom>
          <a:noFill/>
          <a:ln/>
        </p:spPr>
        <p:txBody>
          <a:bodyPr wrap="square" lIns="0" tIns="0" rIns="0" bIns="0" rtlCol="0" anchor="ctr"/>
          <a:lstStyle/>
          <a:p>
            <a:pPr marL="0" indent="0">
              <a:buNone/>
            </a:pPr>
            <a:r>
              <a:rPr lang="en-US" sz="1500" b="1" i="1" dirty="0">
                <a:solidFill>
                  <a:srgbClr val="12408C"/>
                </a:solidFill>
                <a:latin typeface="Calibri" pitchFamily="34" charset="0"/>
                <a:ea typeface="Calibri" pitchFamily="34" charset="-122"/>
                <a:cs typeface="Calibri" pitchFamily="34" charset="-120"/>
              </a:rPr>
              <a:t>“We are Glasgow’s outdoor education service, and our classroom is the outdoors.”</a:t>
            </a:r>
            <a:endParaRPr lang="en-US" sz="1500" dirty="0"/>
          </a:p>
        </p:txBody>
      </p:sp>
      <p:sp>
        <p:nvSpPr>
          <p:cNvPr id="9" name="Text 6"/>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Our Values</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DF4F0"/>
        </a:solidFill>
        <a:effectLst/>
      </p:bgPr>
    </p:bg>
    <p:spTree>
      <p:nvGrpSpPr>
        <p:cNvPr id="1" name=""/>
        <p:cNvGrpSpPr/>
        <p:nvPr/>
      </p:nvGrpSpPr>
      <p:grpSpPr>
        <a:xfrm>
          <a:off x="0" y="0"/>
          <a:ext cx="0" cy="0"/>
          <a:chOff x="0" y="0"/>
          <a:chExt cx="0" cy="0"/>
        </a:xfrm>
      </p:grpSpPr>
      <p:sp>
        <p:nvSpPr>
          <p:cNvPr id="2" name="Text 0"/>
          <p:cNvSpPr/>
          <p:nvPr/>
        </p:nvSpPr>
        <p:spPr>
          <a:xfrm>
            <a:off x="502920" y="384048"/>
            <a:ext cx="8229600" cy="685800"/>
          </a:xfrm>
          <a:prstGeom prst="rect">
            <a:avLst/>
          </a:prstGeom>
          <a:noFill/>
          <a:ln/>
        </p:spPr>
        <p:txBody>
          <a:bodyPr wrap="square" lIns="0" tIns="0" rIns="0" bIns="0" rtlCol="0" anchor="ctr"/>
          <a:lstStyle/>
          <a:p>
            <a:pPr marL="0" indent="0">
              <a:buNone/>
            </a:pPr>
            <a:r>
              <a:rPr lang="en-US" sz="3400" b="1" dirty="0">
                <a:solidFill>
                  <a:srgbClr val="12408C"/>
                </a:solidFill>
                <a:latin typeface="Calibri" pitchFamily="34" charset="0"/>
                <a:ea typeface="Calibri" pitchFamily="34" charset="-122"/>
                <a:cs typeface="Calibri" pitchFamily="34" charset="-120"/>
              </a:rPr>
              <a:t>One Service, four teams</a:t>
            </a:r>
            <a:endParaRPr lang="en-US" sz="3400" dirty="0"/>
          </a:p>
        </p:txBody>
      </p:sp>
      <p:sp>
        <p:nvSpPr>
          <p:cNvPr id="3" name="Text 1"/>
          <p:cNvSpPr/>
          <p:nvPr/>
        </p:nvSpPr>
        <p:spPr>
          <a:xfrm>
            <a:off x="502920" y="1024128"/>
            <a:ext cx="8229600" cy="365760"/>
          </a:xfrm>
          <a:prstGeom prst="rect">
            <a:avLst/>
          </a:prstGeom>
          <a:noFill/>
          <a:ln/>
        </p:spPr>
        <p:txBody>
          <a:bodyPr wrap="square" lIns="0" tIns="0" rIns="0" bIns="0" rtlCol="0" anchor="ctr"/>
          <a:lstStyle/>
          <a:p>
            <a:pPr marL="0" indent="0">
              <a:buNone/>
            </a:pPr>
            <a:r>
              <a:rPr lang="en-US" sz="1400" b="1" dirty="0">
                <a:solidFill>
                  <a:srgbClr val="F4664F"/>
                </a:solidFill>
                <a:latin typeface="Calibri" pitchFamily="34" charset="0"/>
                <a:ea typeface="Calibri" pitchFamily="34" charset="-122"/>
                <a:cs typeface="Calibri" pitchFamily="34" charset="-120"/>
              </a:rPr>
              <a:t>Together, these teams deliver the Service’s vision.</a:t>
            </a:r>
            <a:endParaRPr lang="en-US" sz="1400" dirty="0"/>
          </a:p>
        </p:txBody>
      </p:sp>
      <p:sp>
        <p:nvSpPr>
          <p:cNvPr id="4" name="Shape 2"/>
          <p:cNvSpPr/>
          <p:nvPr/>
        </p:nvSpPr>
        <p:spPr>
          <a:xfrm>
            <a:off x="411480" y="1965960"/>
            <a:ext cx="2688336" cy="3429000"/>
          </a:xfrm>
          <a:prstGeom prst="roundRect">
            <a:avLst>
              <a:gd name="adj" fmla="val 4762"/>
            </a:avLst>
          </a:prstGeom>
          <a:solidFill>
            <a:srgbClr val="FFFFFF"/>
          </a:solidFill>
          <a:ln w="12700">
            <a:solidFill>
              <a:srgbClr val="FFFFFF"/>
            </a:solidFill>
            <a:prstDash val="solid"/>
          </a:ln>
          <a:effectLst>
            <a:outerShdw blurRad="127000" dist="25400" dir="5400000" algn="bl" rotWithShape="0">
              <a:srgbClr val="9FB3C8">
                <a:alpha val="40000"/>
              </a:srgbClr>
            </a:outerShdw>
          </a:effectLst>
        </p:spPr>
        <p:txBody>
          <a:bodyPr/>
          <a:lstStyle/>
          <a:p>
            <a:endParaRPr lang="en-GB"/>
          </a:p>
        </p:txBody>
      </p:sp>
      <p:pic>
        <p:nvPicPr>
          <p:cNvPr id="5" name="Image 0" descr="deckimg/t1.jpg"/>
          <p:cNvPicPr>
            <a:picLocks noChangeAspect="1"/>
          </p:cNvPicPr>
          <p:nvPr/>
        </p:nvPicPr>
        <p:blipFill>
          <a:blip r:embed="rId3"/>
          <a:stretch>
            <a:fillRect/>
          </a:stretch>
        </p:blipFill>
        <p:spPr>
          <a:xfrm>
            <a:off x="2121408" y="1572768"/>
            <a:ext cx="868680" cy="868680"/>
          </a:xfrm>
          <a:prstGeom prst="ellipse">
            <a:avLst/>
          </a:prstGeom>
        </p:spPr>
      </p:pic>
      <p:sp>
        <p:nvSpPr>
          <p:cNvPr id="6" name="Text 3"/>
          <p:cNvSpPr/>
          <p:nvPr/>
        </p:nvSpPr>
        <p:spPr>
          <a:xfrm>
            <a:off x="640080" y="2212848"/>
            <a:ext cx="2240280" cy="320040"/>
          </a:xfrm>
          <a:prstGeom prst="rect">
            <a:avLst/>
          </a:prstGeom>
          <a:noFill/>
          <a:ln/>
        </p:spPr>
        <p:txBody>
          <a:bodyPr wrap="square" lIns="0" tIns="0" rIns="0" bIns="0" rtlCol="0" anchor="ctr"/>
          <a:lstStyle/>
          <a:p>
            <a:pPr marL="0" indent="0">
              <a:buNone/>
            </a:pPr>
            <a:r>
              <a:rPr lang="en-US" sz="1500" b="1" dirty="0">
                <a:solidFill>
                  <a:srgbClr val="F4664F"/>
                </a:solidFill>
                <a:latin typeface="Calibri" pitchFamily="34" charset="0"/>
                <a:ea typeface="Calibri" pitchFamily="34" charset="-122"/>
                <a:cs typeface="Calibri" pitchFamily="34" charset="-120"/>
              </a:rPr>
              <a:t>Pinkston Basin</a:t>
            </a:r>
            <a:endParaRPr lang="en-US" sz="1500" dirty="0"/>
          </a:p>
        </p:txBody>
      </p:sp>
      <p:sp>
        <p:nvSpPr>
          <p:cNvPr id="7" name="Text 4"/>
          <p:cNvSpPr/>
          <p:nvPr/>
        </p:nvSpPr>
        <p:spPr>
          <a:xfrm>
            <a:off x="640080" y="2606040"/>
            <a:ext cx="2240280" cy="2011680"/>
          </a:xfrm>
          <a:prstGeom prst="rect">
            <a:avLst/>
          </a:prstGeom>
          <a:noFill/>
          <a:ln/>
        </p:spPr>
        <p:txBody>
          <a:bodyPr wrap="square" lIns="0" tIns="0" rIns="0" bIns="0" rtlCol="0" anchor="t"/>
          <a:lstStyle/>
          <a:p>
            <a:pPr marL="0" indent="0">
              <a:lnSpc>
                <a:spcPct val="115000"/>
              </a:lnSpc>
              <a:buNone/>
            </a:pPr>
            <a:r>
              <a:rPr lang="en-US" sz="1100" dirty="0">
                <a:solidFill>
                  <a:srgbClr val="2E3B4E"/>
                </a:solidFill>
                <a:latin typeface="Calibri" pitchFamily="34" charset="0"/>
                <a:ea typeface="Calibri" pitchFamily="34" charset="-122"/>
                <a:cs typeface="Calibri" pitchFamily="34" charset="-120"/>
              </a:rPr>
              <a:t>Removes social barriers by bringing nature-based, adventurous experiences to the heart of the city — through the Glasgow Urban Adventure Award and national qualifications, right on the doorstep of young people’s communities.</a:t>
            </a:r>
            <a:endParaRPr lang="en-US" sz="1100" dirty="0"/>
          </a:p>
        </p:txBody>
      </p:sp>
      <p:sp>
        <p:nvSpPr>
          <p:cNvPr id="8" name="Text 5"/>
          <p:cNvSpPr/>
          <p:nvPr/>
        </p:nvSpPr>
        <p:spPr>
          <a:xfrm>
            <a:off x="640080" y="4754880"/>
            <a:ext cx="2240280" cy="457200"/>
          </a:xfrm>
          <a:prstGeom prst="rect">
            <a:avLst/>
          </a:prstGeom>
          <a:noFill/>
          <a:ln/>
        </p:spPr>
        <p:txBody>
          <a:bodyPr wrap="square" lIns="0" tIns="0" rIns="0" bIns="0" rtlCol="0" anchor="b"/>
          <a:lstStyle/>
          <a:p>
            <a:pPr marL="0" indent="0">
              <a:buNone/>
            </a:pPr>
            <a:r>
              <a:rPr lang="en-US" sz="1100" b="1" i="1" dirty="0">
                <a:solidFill>
                  <a:srgbClr val="F4664F"/>
                </a:solidFill>
                <a:latin typeface="Calibri" pitchFamily="34" charset="0"/>
                <a:ea typeface="Calibri" pitchFamily="34" charset="-122"/>
                <a:cs typeface="Calibri" pitchFamily="34" charset="-120"/>
              </a:rPr>
              <a:t>Access and connection</a:t>
            </a:r>
            <a:endParaRPr lang="en-US" sz="1100" dirty="0"/>
          </a:p>
        </p:txBody>
      </p:sp>
      <p:sp>
        <p:nvSpPr>
          <p:cNvPr id="9" name="Shape 6"/>
          <p:cNvSpPr/>
          <p:nvPr/>
        </p:nvSpPr>
        <p:spPr>
          <a:xfrm>
            <a:off x="3328416" y="1965960"/>
            <a:ext cx="2688336" cy="3429000"/>
          </a:xfrm>
          <a:prstGeom prst="roundRect">
            <a:avLst>
              <a:gd name="adj" fmla="val 4762"/>
            </a:avLst>
          </a:prstGeom>
          <a:solidFill>
            <a:srgbClr val="FFFFFF"/>
          </a:solidFill>
          <a:ln w="12700">
            <a:solidFill>
              <a:srgbClr val="FFFFFF"/>
            </a:solidFill>
            <a:prstDash val="solid"/>
          </a:ln>
          <a:effectLst>
            <a:outerShdw blurRad="127000" dist="25400" dir="5400000" algn="bl" rotWithShape="0">
              <a:srgbClr val="9FB3C8">
                <a:alpha val="40000"/>
              </a:srgbClr>
            </a:outerShdw>
          </a:effectLst>
        </p:spPr>
        <p:txBody>
          <a:bodyPr/>
          <a:lstStyle/>
          <a:p>
            <a:endParaRPr lang="en-GB"/>
          </a:p>
        </p:txBody>
      </p:sp>
      <p:pic>
        <p:nvPicPr>
          <p:cNvPr id="10" name="Image 1" descr="deckimg/t2.jpg"/>
          <p:cNvPicPr>
            <a:picLocks noChangeAspect="1"/>
          </p:cNvPicPr>
          <p:nvPr/>
        </p:nvPicPr>
        <p:blipFill>
          <a:blip r:embed="rId4"/>
          <a:stretch>
            <a:fillRect/>
          </a:stretch>
        </p:blipFill>
        <p:spPr>
          <a:xfrm>
            <a:off x="5038344" y="1572768"/>
            <a:ext cx="868680" cy="868680"/>
          </a:xfrm>
          <a:prstGeom prst="ellipse">
            <a:avLst/>
          </a:prstGeom>
        </p:spPr>
      </p:pic>
      <p:sp>
        <p:nvSpPr>
          <p:cNvPr id="11" name="Text 7"/>
          <p:cNvSpPr/>
          <p:nvPr/>
        </p:nvSpPr>
        <p:spPr>
          <a:xfrm>
            <a:off x="3557016" y="2212848"/>
            <a:ext cx="2240280" cy="320040"/>
          </a:xfrm>
          <a:prstGeom prst="rect">
            <a:avLst/>
          </a:prstGeom>
          <a:noFill/>
          <a:ln/>
        </p:spPr>
        <p:txBody>
          <a:bodyPr wrap="square" lIns="0" tIns="0" rIns="0" bIns="0" rtlCol="0" anchor="ctr"/>
          <a:lstStyle/>
          <a:p>
            <a:pPr marL="0" indent="0">
              <a:buNone/>
            </a:pPr>
            <a:r>
              <a:rPr lang="en-US" sz="1500" b="1" dirty="0">
                <a:solidFill>
                  <a:srgbClr val="12408C"/>
                </a:solidFill>
                <a:latin typeface="Calibri" pitchFamily="34" charset="0"/>
                <a:ea typeface="Calibri" pitchFamily="34" charset="-122"/>
                <a:cs typeface="Calibri" pitchFamily="34" charset="-120"/>
              </a:rPr>
              <a:t>Residential Team</a:t>
            </a:r>
            <a:endParaRPr lang="en-US" sz="1500" dirty="0"/>
          </a:p>
        </p:txBody>
      </p:sp>
      <p:sp>
        <p:nvSpPr>
          <p:cNvPr id="12" name="Text 8"/>
          <p:cNvSpPr/>
          <p:nvPr/>
        </p:nvSpPr>
        <p:spPr>
          <a:xfrm>
            <a:off x="3557016" y="2606040"/>
            <a:ext cx="2240280" cy="2011680"/>
          </a:xfrm>
          <a:prstGeom prst="rect">
            <a:avLst/>
          </a:prstGeom>
          <a:noFill/>
          <a:ln/>
        </p:spPr>
        <p:txBody>
          <a:bodyPr wrap="square" lIns="0" tIns="0" rIns="0" bIns="0" rtlCol="0" anchor="t"/>
          <a:lstStyle/>
          <a:p>
            <a:pPr marL="0" indent="0">
              <a:lnSpc>
                <a:spcPct val="115000"/>
              </a:lnSpc>
              <a:buNone/>
            </a:pPr>
            <a:r>
              <a:rPr lang="en-US" sz="1100" dirty="0">
                <a:solidFill>
                  <a:srgbClr val="2E3B4E"/>
                </a:solidFill>
                <a:latin typeface="Calibri" pitchFamily="34" charset="0"/>
                <a:ea typeface="Calibri" pitchFamily="34" charset="-122"/>
                <a:cs typeface="Calibri" pitchFamily="34" charset="-120"/>
              </a:rPr>
              <a:t>For over 50 years, giving young people the time and space to step out of their comfort zones, stay away from home, be challenged, and discover strengths they did not know they had — supporting the move from primary to secondary.</a:t>
            </a:r>
            <a:endParaRPr lang="en-US" sz="1100" dirty="0"/>
          </a:p>
        </p:txBody>
      </p:sp>
      <p:sp>
        <p:nvSpPr>
          <p:cNvPr id="13" name="Text 9"/>
          <p:cNvSpPr/>
          <p:nvPr/>
        </p:nvSpPr>
        <p:spPr>
          <a:xfrm>
            <a:off x="3557016" y="4754880"/>
            <a:ext cx="2240280" cy="457200"/>
          </a:xfrm>
          <a:prstGeom prst="rect">
            <a:avLst/>
          </a:prstGeom>
          <a:noFill/>
          <a:ln/>
        </p:spPr>
        <p:txBody>
          <a:bodyPr wrap="square" lIns="0" tIns="0" rIns="0" bIns="0" rtlCol="0" anchor="b"/>
          <a:lstStyle/>
          <a:p>
            <a:pPr marL="0" indent="0">
              <a:buNone/>
            </a:pPr>
            <a:r>
              <a:rPr lang="en-US" sz="1100" b="1" i="1" dirty="0">
                <a:solidFill>
                  <a:srgbClr val="12408C"/>
                </a:solidFill>
                <a:latin typeface="Calibri" pitchFamily="34" charset="0"/>
                <a:ea typeface="Calibri" pitchFamily="34" charset="-122"/>
                <a:cs typeface="Calibri" pitchFamily="34" charset="-120"/>
              </a:rPr>
              <a:t>Immersion and transformation</a:t>
            </a:r>
            <a:endParaRPr lang="en-US" sz="1100" dirty="0"/>
          </a:p>
        </p:txBody>
      </p:sp>
      <p:sp>
        <p:nvSpPr>
          <p:cNvPr id="14" name="Shape 10"/>
          <p:cNvSpPr/>
          <p:nvPr/>
        </p:nvSpPr>
        <p:spPr>
          <a:xfrm>
            <a:off x="6245352" y="1965960"/>
            <a:ext cx="2688336" cy="3429000"/>
          </a:xfrm>
          <a:prstGeom prst="roundRect">
            <a:avLst>
              <a:gd name="adj" fmla="val 4762"/>
            </a:avLst>
          </a:prstGeom>
          <a:solidFill>
            <a:srgbClr val="FFFFFF"/>
          </a:solidFill>
          <a:ln w="12700">
            <a:solidFill>
              <a:srgbClr val="FFFFFF"/>
            </a:solidFill>
            <a:prstDash val="solid"/>
          </a:ln>
          <a:effectLst>
            <a:outerShdw blurRad="127000" dist="25400" dir="5400000" algn="bl" rotWithShape="0">
              <a:srgbClr val="9FB3C8">
                <a:alpha val="40000"/>
              </a:srgbClr>
            </a:outerShdw>
          </a:effectLst>
        </p:spPr>
        <p:txBody>
          <a:bodyPr/>
          <a:lstStyle/>
          <a:p>
            <a:endParaRPr lang="en-GB"/>
          </a:p>
        </p:txBody>
      </p:sp>
      <p:pic>
        <p:nvPicPr>
          <p:cNvPr id="15" name="Image 2" descr="deckimg/t3.jpg"/>
          <p:cNvPicPr>
            <a:picLocks noChangeAspect="1"/>
          </p:cNvPicPr>
          <p:nvPr/>
        </p:nvPicPr>
        <p:blipFill>
          <a:blip r:embed="rId5"/>
          <a:stretch>
            <a:fillRect/>
          </a:stretch>
        </p:blipFill>
        <p:spPr>
          <a:xfrm>
            <a:off x="7955280" y="1572768"/>
            <a:ext cx="868680" cy="868680"/>
          </a:xfrm>
          <a:prstGeom prst="ellipse">
            <a:avLst/>
          </a:prstGeom>
        </p:spPr>
      </p:pic>
      <p:sp>
        <p:nvSpPr>
          <p:cNvPr id="16" name="Text 11"/>
          <p:cNvSpPr/>
          <p:nvPr/>
        </p:nvSpPr>
        <p:spPr>
          <a:xfrm>
            <a:off x="6473952" y="2212848"/>
            <a:ext cx="2240280" cy="320040"/>
          </a:xfrm>
          <a:prstGeom prst="rect">
            <a:avLst/>
          </a:prstGeom>
          <a:noFill/>
          <a:ln/>
        </p:spPr>
        <p:txBody>
          <a:bodyPr wrap="square" lIns="0" tIns="0" rIns="0" bIns="0" rtlCol="0" anchor="ctr"/>
          <a:lstStyle/>
          <a:p>
            <a:pPr marL="0" indent="0">
              <a:buNone/>
            </a:pPr>
            <a:r>
              <a:rPr lang="en-US" sz="1500" b="1" dirty="0">
                <a:solidFill>
                  <a:srgbClr val="3FA3A1"/>
                </a:solidFill>
                <a:latin typeface="Calibri" pitchFamily="34" charset="0"/>
                <a:ea typeface="Calibri" pitchFamily="34" charset="-122"/>
                <a:cs typeface="Calibri" pitchFamily="34" charset="-120"/>
              </a:rPr>
              <a:t>DofE Glasgow</a:t>
            </a:r>
            <a:endParaRPr lang="en-US" sz="1500" dirty="0"/>
          </a:p>
        </p:txBody>
      </p:sp>
      <p:sp>
        <p:nvSpPr>
          <p:cNvPr id="17" name="Text 12"/>
          <p:cNvSpPr/>
          <p:nvPr/>
        </p:nvSpPr>
        <p:spPr>
          <a:xfrm>
            <a:off x="6473952" y="2606040"/>
            <a:ext cx="2240280" cy="2011680"/>
          </a:xfrm>
          <a:prstGeom prst="rect">
            <a:avLst/>
          </a:prstGeom>
          <a:noFill/>
          <a:ln/>
        </p:spPr>
        <p:txBody>
          <a:bodyPr wrap="square" lIns="0" tIns="0" rIns="0" bIns="0" rtlCol="0" anchor="t"/>
          <a:lstStyle/>
          <a:p>
            <a:pPr marL="0" indent="0">
              <a:lnSpc>
                <a:spcPct val="115000"/>
              </a:lnSpc>
              <a:buNone/>
            </a:pPr>
            <a:r>
              <a:rPr lang="en-US" sz="1100" dirty="0">
                <a:solidFill>
                  <a:srgbClr val="2E3B4E"/>
                </a:solidFill>
                <a:latin typeface="Calibri" pitchFamily="34" charset="0"/>
                <a:ea typeface="Calibri" pitchFamily="34" charset="-122"/>
                <a:cs typeface="Calibri" pitchFamily="34" charset="-120"/>
              </a:rPr>
              <a:t>Takes our vision into every secondary school in Glasgow, building the network of coaches and coordinators that puts a nationally recognised award within reach of every young person, whatever their background.</a:t>
            </a:r>
            <a:endParaRPr lang="en-US" sz="1100" dirty="0"/>
          </a:p>
        </p:txBody>
      </p:sp>
      <p:sp>
        <p:nvSpPr>
          <p:cNvPr id="18" name="Text 13"/>
          <p:cNvSpPr/>
          <p:nvPr/>
        </p:nvSpPr>
        <p:spPr>
          <a:xfrm>
            <a:off x="6473952" y="4754880"/>
            <a:ext cx="2240280" cy="457200"/>
          </a:xfrm>
          <a:prstGeom prst="rect">
            <a:avLst/>
          </a:prstGeom>
          <a:noFill/>
          <a:ln/>
        </p:spPr>
        <p:txBody>
          <a:bodyPr wrap="square" lIns="0" tIns="0" rIns="0" bIns="0" rtlCol="0" anchor="b"/>
          <a:lstStyle/>
          <a:p>
            <a:pPr marL="0" indent="0">
              <a:buNone/>
            </a:pPr>
            <a:r>
              <a:rPr lang="en-US" sz="1100" b="1" i="1" dirty="0">
                <a:solidFill>
                  <a:srgbClr val="3FA3A1"/>
                </a:solidFill>
                <a:latin typeface="Calibri" pitchFamily="34" charset="0"/>
                <a:ea typeface="Calibri" pitchFamily="34" charset="-122"/>
                <a:cs typeface="Calibri" pitchFamily="34" charset="-120"/>
              </a:rPr>
              <a:t>Opportunity for all</a:t>
            </a:r>
            <a:endParaRPr lang="en-US" sz="1100" dirty="0"/>
          </a:p>
        </p:txBody>
      </p:sp>
      <p:sp>
        <p:nvSpPr>
          <p:cNvPr id="19" name="Shape 14"/>
          <p:cNvSpPr/>
          <p:nvPr/>
        </p:nvSpPr>
        <p:spPr>
          <a:xfrm>
            <a:off x="9162288" y="1965960"/>
            <a:ext cx="2688336" cy="3429000"/>
          </a:xfrm>
          <a:prstGeom prst="roundRect">
            <a:avLst>
              <a:gd name="adj" fmla="val 4762"/>
            </a:avLst>
          </a:prstGeom>
          <a:solidFill>
            <a:srgbClr val="FFFFFF"/>
          </a:solidFill>
          <a:ln w="12700">
            <a:solidFill>
              <a:srgbClr val="FFFFFF"/>
            </a:solidFill>
            <a:prstDash val="solid"/>
          </a:ln>
          <a:effectLst>
            <a:outerShdw blurRad="127000" dist="25400" dir="5400000" algn="bl" rotWithShape="0">
              <a:srgbClr val="9FB3C8">
                <a:alpha val="40000"/>
              </a:srgbClr>
            </a:outerShdw>
          </a:effectLst>
        </p:spPr>
        <p:txBody>
          <a:bodyPr/>
          <a:lstStyle/>
          <a:p>
            <a:endParaRPr lang="en-GB"/>
          </a:p>
        </p:txBody>
      </p:sp>
      <p:pic>
        <p:nvPicPr>
          <p:cNvPr id="20" name="Image 3" descr="deckimg/t4.jpg"/>
          <p:cNvPicPr>
            <a:picLocks noChangeAspect="1"/>
          </p:cNvPicPr>
          <p:nvPr/>
        </p:nvPicPr>
        <p:blipFill>
          <a:blip r:embed="rId6"/>
          <a:stretch>
            <a:fillRect/>
          </a:stretch>
        </p:blipFill>
        <p:spPr>
          <a:xfrm>
            <a:off x="10872216" y="1572768"/>
            <a:ext cx="868680" cy="868680"/>
          </a:xfrm>
          <a:prstGeom prst="ellipse">
            <a:avLst/>
          </a:prstGeom>
        </p:spPr>
      </p:pic>
      <p:sp>
        <p:nvSpPr>
          <p:cNvPr id="21" name="Text 15"/>
          <p:cNvSpPr/>
          <p:nvPr/>
        </p:nvSpPr>
        <p:spPr>
          <a:xfrm>
            <a:off x="9390888" y="2212848"/>
            <a:ext cx="2240280" cy="320040"/>
          </a:xfrm>
          <a:prstGeom prst="rect">
            <a:avLst/>
          </a:prstGeom>
          <a:noFill/>
          <a:ln/>
        </p:spPr>
        <p:txBody>
          <a:bodyPr wrap="square" lIns="0" tIns="0" rIns="0" bIns="0" rtlCol="0" anchor="ctr"/>
          <a:lstStyle/>
          <a:p>
            <a:pPr marL="0" indent="0">
              <a:buNone/>
            </a:pPr>
            <a:r>
              <a:rPr lang="en-US" sz="1500" b="1" dirty="0">
                <a:solidFill>
                  <a:srgbClr val="C08300"/>
                </a:solidFill>
                <a:latin typeface="Calibri" pitchFamily="34" charset="0"/>
                <a:ea typeface="Calibri" pitchFamily="34" charset="-122"/>
                <a:cs typeface="Calibri" pitchFamily="34" charset="-120"/>
              </a:rPr>
              <a:t>Care Experience</a:t>
            </a:r>
            <a:endParaRPr lang="en-US" sz="1500" dirty="0"/>
          </a:p>
        </p:txBody>
      </p:sp>
      <p:sp>
        <p:nvSpPr>
          <p:cNvPr id="22" name="Text 16"/>
          <p:cNvSpPr/>
          <p:nvPr/>
        </p:nvSpPr>
        <p:spPr>
          <a:xfrm>
            <a:off x="9390888" y="2606040"/>
            <a:ext cx="2240280" cy="2011680"/>
          </a:xfrm>
          <a:prstGeom prst="rect">
            <a:avLst/>
          </a:prstGeom>
          <a:noFill/>
          <a:ln/>
        </p:spPr>
        <p:txBody>
          <a:bodyPr wrap="square" lIns="0" tIns="0" rIns="0" bIns="0" rtlCol="0" anchor="t"/>
          <a:lstStyle/>
          <a:p>
            <a:pPr marL="0" indent="0">
              <a:lnSpc>
                <a:spcPct val="115000"/>
              </a:lnSpc>
              <a:buNone/>
            </a:pPr>
            <a:r>
              <a:rPr lang="en-US" sz="1100" dirty="0">
                <a:solidFill>
                  <a:srgbClr val="2E3B4E"/>
                </a:solidFill>
                <a:latin typeface="Calibri" pitchFamily="34" charset="0"/>
                <a:ea typeface="Calibri" pitchFamily="34" charset="-122"/>
                <a:cs typeface="Calibri" pitchFamily="34" charset="-120"/>
              </a:rPr>
              <a:t>Offers a relationship, a place to be, and a reason to grow — working one-to-one and in small groups with care-experienced young people alongside Glasgow’s Virtual School and Social Work.</a:t>
            </a:r>
            <a:endParaRPr lang="en-US" sz="1100" dirty="0"/>
          </a:p>
        </p:txBody>
      </p:sp>
      <p:sp>
        <p:nvSpPr>
          <p:cNvPr id="23" name="Text 17"/>
          <p:cNvSpPr/>
          <p:nvPr/>
        </p:nvSpPr>
        <p:spPr>
          <a:xfrm>
            <a:off x="9390888" y="4754880"/>
            <a:ext cx="2240280" cy="457200"/>
          </a:xfrm>
          <a:prstGeom prst="rect">
            <a:avLst/>
          </a:prstGeom>
          <a:noFill/>
          <a:ln/>
        </p:spPr>
        <p:txBody>
          <a:bodyPr wrap="square" lIns="0" tIns="0" rIns="0" bIns="0" rtlCol="0" anchor="b"/>
          <a:lstStyle/>
          <a:p>
            <a:pPr marL="0" indent="0">
              <a:buNone/>
            </a:pPr>
            <a:r>
              <a:rPr lang="en-US" sz="1100" b="1" i="1" dirty="0">
                <a:solidFill>
                  <a:srgbClr val="C08300"/>
                </a:solidFill>
                <a:latin typeface="Calibri" pitchFamily="34" charset="0"/>
                <a:ea typeface="Calibri" pitchFamily="34" charset="-122"/>
                <a:cs typeface="Calibri" pitchFamily="34" charset="-120"/>
              </a:rPr>
              <a:t>Nurture and equity</a:t>
            </a:r>
            <a:endParaRPr lang="en-US" sz="1100" dirty="0"/>
          </a:p>
        </p:txBody>
      </p:sp>
      <p:sp>
        <p:nvSpPr>
          <p:cNvPr id="24" name="Text 18"/>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Our Values</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84048"/>
            <a:ext cx="8229600" cy="731520"/>
          </a:xfrm>
          <a:prstGeom prst="rect">
            <a:avLst/>
          </a:prstGeom>
          <a:noFill/>
          <a:ln/>
        </p:spPr>
        <p:txBody>
          <a:bodyPr wrap="square" lIns="0" tIns="0" rIns="0" bIns="0" rtlCol="0" anchor="ctr"/>
          <a:lstStyle/>
          <a:p>
            <a:pPr marL="0" indent="0">
              <a:buNone/>
            </a:pPr>
            <a:r>
              <a:rPr lang="en-US" sz="3800" b="1" dirty="0">
                <a:solidFill>
                  <a:srgbClr val="12408C"/>
                </a:solidFill>
                <a:latin typeface="Calibri" pitchFamily="34" charset="0"/>
                <a:ea typeface="Calibri" pitchFamily="34" charset="-122"/>
                <a:cs typeface="Calibri" pitchFamily="34" charset="-120"/>
              </a:rPr>
              <a:t>Our Values</a:t>
            </a:r>
            <a:endParaRPr lang="en-US" sz="3800" dirty="0"/>
          </a:p>
        </p:txBody>
      </p:sp>
      <p:sp>
        <p:nvSpPr>
          <p:cNvPr id="3" name="Text 1"/>
          <p:cNvSpPr/>
          <p:nvPr/>
        </p:nvSpPr>
        <p:spPr>
          <a:xfrm>
            <a:off x="502920" y="1078992"/>
            <a:ext cx="8778240" cy="365760"/>
          </a:xfrm>
          <a:prstGeom prst="rect">
            <a:avLst/>
          </a:prstGeom>
          <a:noFill/>
          <a:ln/>
        </p:spPr>
        <p:txBody>
          <a:bodyPr wrap="square" lIns="0" tIns="0" rIns="0" bIns="0" rtlCol="0" anchor="ctr"/>
          <a:lstStyle/>
          <a:p>
            <a:pPr marL="0" indent="0">
              <a:buNone/>
            </a:pPr>
            <a:r>
              <a:rPr lang="en-US" sz="1400" b="1" dirty="0">
                <a:solidFill>
                  <a:srgbClr val="F4664F"/>
                </a:solidFill>
                <a:latin typeface="Calibri" pitchFamily="34" charset="0"/>
                <a:ea typeface="Calibri" pitchFamily="34" charset="-122"/>
                <a:cs typeface="Calibri" pitchFamily="34" charset="-120"/>
              </a:rPr>
              <a:t>Seven values, lived two ways: in how we work with each other, and in how we work with young people.</a:t>
            </a:r>
            <a:endParaRPr lang="en-US" sz="1400" dirty="0"/>
          </a:p>
        </p:txBody>
      </p:sp>
      <p:pic>
        <p:nvPicPr>
          <p:cNvPr id="4" name="Image 0"/>
          <p:cNvPicPr>
            <a:picLocks noChangeAspect="1"/>
          </p:cNvPicPr>
          <p:nvPr/>
        </p:nvPicPr>
        <p:blipFill>
          <a:blip r:embed="rId3"/>
          <a:srcRect/>
          <a:stretch/>
        </p:blipFill>
        <p:spPr>
          <a:xfrm>
            <a:off x="595333" y="1910128"/>
            <a:ext cx="1440000" cy="1440000"/>
          </a:xfrm>
          <a:prstGeom prst="rect">
            <a:avLst/>
          </a:prstGeom>
        </p:spPr>
      </p:pic>
      <p:sp>
        <p:nvSpPr>
          <p:cNvPr id="5" name="Text 2"/>
          <p:cNvSpPr/>
          <p:nvPr/>
        </p:nvSpPr>
        <p:spPr>
          <a:xfrm>
            <a:off x="595333" y="3401568"/>
            <a:ext cx="1440000" cy="685800"/>
          </a:xfrm>
          <a:prstGeom prst="rect">
            <a:avLst/>
          </a:prstGeom>
          <a:noFill/>
          <a:ln/>
        </p:spPr>
        <p:txBody>
          <a:bodyPr wrap="square" lIns="0" tIns="0" rIns="0" bIns="0" rtlCol="0" anchor="ctr"/>
          <a:lstStyle/>
          <a:p>
            <a:pPr marL="0" indent="0" algn="ctr">
              <a:lnSpc>
                <a:spcPct val="110000"/>
              </a:lnSpc>
              <a:buNone/>
            </a:pPr>
            <a:r>
              <a:rPr lang="en-US" sz="1200" dirty="0">
                <a:solidFill>
                  <a:srgbClr val="2E3B4E"/>
                </a:solidFill>
                <a:latin typeface="Calibri" pitchFamily="34" charset="0"/>
                <a:ea typeface="Calibri" pitchFamily="34" charset="-122"/>
                <a:cs typeface="Calibri" pitchFamily="34" charset="-120"/>
              </a:rPr>
              <a:t>We work to a high standard, and we share the why</a:t>
            </a:r>
            <a:endParaRPr lang="en-US" sz="1200" dirty="0"/>
          </a:p>
        </p:txBody>
      </p:sp>
      <p:pic>
        <p:nvPicPr>
          <p:cNvPr id="6" name="Image 1"/>
          <p:cNvPicPr>
            <a:picLocks noChangeAspect="1"/>
          </p:cNvPicPr>
          <p:nvPr/>
        </p:nvPicPr>
        <p:blipFill>
          <a:blip r:embed="rId4"/>
          <a:srcRect/>
          <a:stretch/>
        </p:blipFill>
        <p:spPr>
          <a:xfrm>
            <a:off x="2212269" y="1910128"/>
            <a:ext cx="1440000" cy="1440000"/>
          </a:xfrm>
          <a:prstGeom prst="rect">
            <a:avLst/>
          </a:prstGeom>
        </p:spPr>
      </p:pic>
      <p:sp>
        <p:nvSpPr>
          <p:cNvPr id="7" name="Text 3"/>
          <p:cNvSpPr/>
          <p:nvPr/>
        </p:nvSpPr>
        <p:spPr>
          <a:xfrm>
            <a:off x="2220151" y="3401568"/>
            <a:ext cx="1440000" cy="685800"/>
          </a:xfrm>
          <a:prstGeom prst="rect">
            <a:avLst/>
          </a:prstGeom>
          <a:noFill/>
          <a:ln/>
        </p:spPr>
        <p:txBody>
          <a:bodyPr wrap="square" lIns="0" tIns="0" rIns="0" bIns="0" rtlCol="0" anchor="ctr"/>
          <a:lstStyle/>
          <a:p>
            <a:pPr marL="0" indent="0" algn="ctr">
              <a:lnSpc>
                <a:spcPct val="110000"/>
              </a:lnSpc>
              <a:buNone/>
            </a:pPr>
            <a:r>
              <a:rPr lang="en-US" sz="1200" dirty="0">
                <a:solidFill>
                  <a:srgbClr val="2E3B4E"/>
                </a:solidFill>
                <a:latin typeface="Calibri" pitchFamily="34" charset="0"/>
                <a:ea typeface="Calibri" pitchFamily="34" charset="-122"/>
                <a:cs typeface="Calibri" pitchFamily="34" charset="-120"/>
              </a:rPr>
              <a:t>Fun, growth and safe risk-taking</a:t>
            </a:r>
            <a:endParaRPr lang="en-US" sz="1200" dirty="0"/>
          </a:p>
        </p:txBody>
      </p:sp>
      <p:pic>
        <p:nvPicPr>
          <p:cNvPr id="8" name="Image 2"/>
          <p:cNvPicPr>
            <a:picLocks noChangeAspect="1"/>
          </p:cNvPicPr>
          <p:nvPr/>
        </p:nvPicPr>
        <p:blipFill>
          <a:blip r:embed="rId5"/>
          <a:srcRect/>
          <a:stretch/>
        </p:blipFill>
        <p:spPr>
          <a:xfrm>
            <a:off x="3829205" y="1910128"/>
            <a:ext cx="1440000" cy="1440000"/>
          </a:xfrm>
          <a:prstGeom prst="rect">
            <a:avLst/>
          </a:prstGeom>
        </p:spPr>
      </p:pic>
      <p:sp>
        <p:nvSpPr>
          <p:cNvPr id="9" name="Text 4"/>
          <p:cNvSpPr/>
          <p:nvPr/>
        </p:nvSpPr>
        <p:spPr>
          <a:xfrm>
            <a:off x="3844969" y="3401568"/>
            <a:ext cx="1440000" cy="685800"/>
          </a:xfrm>
          <a:prstGeom prst="rect">
            <a:avLst/>
          </a:prstGeom>
          <a:noFill/>
          <a:ln/>
        </p:spPr>
        <p:txBody>
          <a:bodyPr wrap="square" lIns="0" tIns="0" rIns="0" bIns="0" rtlCol="0" anchor="ctr"/>
          <a:lstStyle/>
          <a:p>
            <a:pPr marL="0" indent="0" algn="ctr">
              <a:lnSpc>
                <a:spcPct val="110000"/>
              </a:lnSpc>
              <a:buNone/>
            </a:pPr>
            <a:r>
              <a:rPr lang="en-US" sz="1200" dirty="0">
                <a:solidFill>
                  <a:srgbClr val="2E3B4E"/>
                </a:solidFill>
                <a:latin typeface="Calibri" pitchFamily="34" charset="0"/>
                <a:ea typeface="Calibri" pitchFamily="34" charset="-122"/>
                <a:cs typeface="Calibri" pitchFamily="34" charset="-120"/>
              </a:rPr>
              <a:t>It’s never a no, it’s a how</a:t>
            </a:r>
            <a:endParaRPr lang="en-US" sz="1200" dirty="0"/>
          </a:p>
        </p:txBody>
      </p:sp>
      <p:pic>
        <p:nvPicPr>
          <p:cNvPr id="10" name="Image 3"/>
          <p:cNvPicPr>
            <a:picLocks noChangeAspect="1"/>
          </p:cNvPicPr>
          <p:nvPr/>
        </p:nvPicPr>
        <p:blipFill>
          <a:blip r:embed="rId6"/>
          <a:srcRect/>
          <a:stretch/>
        </p:blipFill>
        <p:spPr>
          <a:xfrm>
            <a:off x="5446141" y="1910128"/>
            <a:ext cx="1440000" cy="1440000"/>
          </a:xfrm>
          <a:prstGeom prst="rect">
            <a:avLst/>
          </a:prstGeom>
        </p:spPr>
      </p:pic>
      <p:sp>
        <p:nvSpPr>
          <p:cNvPr id="11" name="Text 5"/>
          <p:cNvSpPr/>
          <p:nvPr/>
        </p:nvSpPr>
        <p:spPr>
          <a:xfrm>
            <a:off x="5469787" y="3401568"/>
            <a:ext cx="1440000" cy="685800"/>
          </a:xfrm>
          <a:prstGeom prst="rect">
            <a:avLst/>
          </a:prstGeom>
          <a:noFill/>
          <a:ln/>
        </p:spPr>
        <p:txBody>
          <a:bodyPr wrap="square" lIns="0" tIns="0" rIns="0" bIns="0" rtlCol="0" anchor="ctr"/>
          <a:lstStyle/>
          <a:p>
            <a:pPr marL="0" indent="0" algn="ctr">
              <a:lnSpc>
                <a:spcPct val="110000"/>
              </a:lnSpc>
              <a:buNone/>
            </a:pPr>
            <a:r>
              <a:rPr lang="en-US" sz="1200" dirty="0">
                <a:solidFill>
                  <a:srgbClr val="2E3B4E"/>
                </a:solidFill>
                <a:latin typeface="Calibri" pitchFamily="34" charset="0"/>
                <a:ea typeface="Calibri" pitchFamily="34" charset="-122"/>
                <a:cs typeface="Calibri" pitchFamily="34" charset="-120"/>
              </a:rPr>
              <a:t>We say it as it is, and share what matters</a:t>
            </a:r>
            <a:endParaRPr lang="en-US" sz="1200" dirty="0"/>
          </a:p>
        </p:txBody>
      </p:sp>
      <p:pic>
        <p:nvPicPr>
          <p:cNvPr id="12" name="Image 4"/>
          <p:cNvPicPr>
            <a:picLocks noChangeAspect="1"/>
          </p:cNvPicPr>
          <p:nvPr/>
        </p:nvPicPr>
        <p:blipFill>
          <a:blip r:embed="rId7"/>
          <a:srcRect/>
          <a:stretch/>
        </p:blipFill>
        <p:spPr>
          <a:xfrm>
            <a:off x="7063077" y="1910128"/>
            <a:ext cx="1440000" cy="1440000"/>
          </a:xfrm>
          <a:prstGeom prst="rect">
            <a:avLst/>
          </a:prstGeom>
        </p:spPr>
      </p:pic>
      <p:sp>
        <p:nvSpPr>
          <p:cNvPr id="13" name="Text 6"/>
          <p:cNvSpPr/>
          <p:nvPr/>
        </p:nvSpPr>
        <p:spPr>
          <a:xfrm>
            <a:off x="7094605" y="3401568"/>
            <a:ext cx="1440000" cy="685800"/>
          </a:xfrm>
          <a:prstGeom prst="rect">
            <a:avLst/>
          </a:prstGeom>
          <a:noFill/>
          <a:ln/>
        </p:spPr>
        <p:txBody>
          <a:bodyPr wrap="square" lIns="0" tIns="0" rIns="0" bIns="0" rtlCol="0" anchor="ctr"/>
          <a:lstStyle/>
          <a:p>
            <a:pPr marL="0" indent="0" algn="ctr">
              <a:lnSpc>
                <a:spcPct val="110000"/>
              </a:lnSpc>
              <a:buNone/>
            </a:pPr>
            <a:r>
              <a:rPr lang="en-US" sz="1200" dirty="0">
                <a:solidFill>
                  <a:srgbClr val="2E3B4E"/>
                </a:solidFill>
                <a:latin typeface="Calibri" pitchFamily="34" charset="0"/>
                <a:ea typeface="Calibri" pitchFamily="34" charset="-122"/>
                <a:cs typeface="Calibri" pitchFamily="34" charset="-120"/>
              </a:rPr>
              <a:t>We grow by ourselves and with others</a:t>
            </a:r>
            <a:endParaRPr lang="en-US" sz="1200" dirty="0"/>
          </a:p>
        </p:txBody>
      </p:sp>
      <p:pic>
        <p:nvPicPr>
          <p:cNvPr id="14" name="Image 5"/>
          <p:cNvPicPr>
            <a:picLocks noChangeAspect="1"/>
          </p:cNvPicPr>
          <p:nvPr/>
        </p:nvPicPr>
        <p:blipFill>
          <a:blip r:embed="rId8"/>
          <a:srcRect/>
          <a:stretch/>
        </p:blipFill>
        <p:spPr>
          <a:xfrm>
            <a:off x="8680013" y="1910128"/>
            <a:ext cx="1440000" cy="1440000"/>
          </a:xfrm>
          <a:prstGeom prst="rect">
            <a:avLst/>
          </a:prstGeom>
        </p:spPr>
      </p:pic>
      <p:sp>
        <p:nvSpPr>
          <p:cNvPr id="15" name="Text 7"/>
          <p:cNvSpPr/>
          <p:nvPr/>
        </p:nvSpPr>
        <p:spPr>
          <a:xfrm>
            <a:off x="8719423" y="3401568"/>
            <a:ext cx="1440000" cy="685800"/>
          </a:xfrm>
          <a:prstGeom prst="rect">
            <a:avLst/>
          </a:prstGeom>
          <a:noFill/>
          <a:ln/>
        </p:spPr>
        <p:txBody>
          <a:bodyPr wrap="square" lIns="0" tIns="0" rIns="0" bIns="0" rtlCol="0" anchor="ctr"/>
          <a:lstStyle/>
          <a:p>
            <a:pPr marL="0" indent="0" algn="ctr">
              <a:lnSpc>
                <a:spcPct val="110000"/>
              </a:lnSpc>
              <a:buNone/>
            </a:pPr>
            <a:r>
              <a:rPr lang="en-US" sz="1200" dirty="0">
                <a:solidFill>
                  <a:srgbClr val="2E3B4E"/>
                </a:solidFill>
                <a:latin typeface="Calibri" pitchFamily="34" charset="0"/>
                <a:ea typeface="Calibri" pitchFamily="34" charset="-122"/>
                <a:cs typeface="Calibri" pitchFamily="34" charset="-120"/>
              </a:rPr>
              <a:t>Same standard, same information, same kit</a:t>
            </a:r>
            <a:endParaRPr lang="en-US" sz="1200" dirty="0"/>
          </a:p>
        </p:txBody>
      </p:sp>
      <p:pic>
        <p:nvPicPr>
          <p:cNvPr id="16" name="Image 6"/>
          <p:cNvPicPr>
            <a:picLocks noChangeAspect="1"/>
          </p:cNvPicPr>
          <p:nvPr/>
        </p:nvPicPr>
        <p:blipFill>
          <a:blip r:embed="rId9"/>
          <a:srcRect/>
          <a:stretch/>
        </p:blipFill>
        <p:spPr>
          <a:xfrm>
            <a:off x="10296951" y="1910128"/>
            <a:ext cx="1440000" cy="1440000"/>
          </a:xfrm>
          <a:prstGeom prst="rect">
            <a:avLst/>
          </a:prstGeom>
        </p:spPr>
      </p:pic>
      <p:sp>
        <p:nvSpPr>
          <p:cNvPr id="17" name="Text 8"/>
          <p:cNvSpPr/>
          <p:nvPr/>
        </p:nvSpPr>
        <p:spPr>
          <a:xfrm>
            <a:off x="10344240" y="3401568"/>
            <a:ext cx="1440000" cy="685800"/>
          </a:xfrm>
          <a:prstGeom prst="rect">
            <a:avLst/>
          </a:prstGeom>
          <a:noFill/>
          <a:ln/>
        </p:spPr>
        <p:txBody>
          <a:bodyPr wrap="square" lIns="0" tIns="0" rIns="0" bIns="0" rtlCol="0" anchor="ctr"/>
          <a:lstStyle/>
          <a:p>
            <a:pPr marL="0" indent="0" algn="ctr">
              <a:lnSpc>
                <a:spcPct val="110000"/>
              </a:lnSpc>
              <a:buNone/>
            </a:pPr>
            <a:r>
              <a:rPr lang="en-US" sz="1200" dirty="0">
                <a:solidFill>
                  <a:srgbClr val="2E3B4E"/>
                </a:solidFill>
                <a:latin typeface="Calibri" pitchFamily="34" charset="0"/>
                <a:ea typeface="Calibri" pitchFamily="34" charset="-122"/>
                <a:cs typeface="Calibri" pitchFamily="34" charset="-120"/>
              </a:rPr>
              <a:t>We work across boundaries and teams</a:t>
            </a:r>
            <a:endParaRPr lang="en-US" sz="1200" dirty="0"/>
          </a:p>
        </p:txBody>
      </p:sp>
      <p:sp>
        <p:nvSpPr>
          <p:cNvPr id="18" name="Shape 9"/>
          <p:cNvSpPr/>
          <p:nvPr/>
        </p:nvSpPr>
        <p:spPr>
          <a:xfrm>
            <a:off x="822960" y="4434840"/>
            <a:ext cx="5029200" cy="1371600"/>
          </a:xfrm>
          <a:prstGeom prst="roundRect">
            <a:avLst>
              <a:gd name="adj" fmla="val 8000"/>
            </a:avLst>
          </a:prstGeom>
          <a:solidFill>
            <a:srgbClr val="FDF1EE"/>
          </a:solidFill>
          <a:ln/>
        </p:spPr>
        <p:txBody>
          <a:bodyPr/>
          <a:lstStyle/>
          <a:p>
            <a:endParaRPr lang="en-GB"/>
          </a:p>
        </p:txBody>
      </p:sp>
      <p:sp>
        <p:nvSpPr>
          <p:cNvPr id="19" name="Text 10"/>
          <p:cNvSpPr/>
          <p:nvPr/>
        </p:nvSpPr>
        <p:spPr>
          <a:xfrm>
            <a:off x="1097280" y="4572000"/>
            <a:ext cx="4480560" cy="320040"/>
          </a:xfrm>
          <a:prstGeom prst="rect">
            <a:avLst/>
          </a:prstGeom>
          <a:noFill/>
          <a:ln/>
        </p:spPr>
        <p:txBody>
          <a:bodyPr wrap="square" lIns="0" tIns="0" rIns="0" bIns="0" rtlCol="0" anchor="ctr"/>
          <a:lstStyle/>
          <a:p>
            <a:pPr marL="0" indent="0">
              <a:buNone/>
            </a:pPr>
            <a:r>
              <a:rPr lang="en-US" sz="1350" b="1" dirty="0">
                <a:solidFill>
                  <a:srgbClr val="F4664F"/>
                </a:solidFill>
                <a:latin typeface="Calibri" pitchFamily="34" charset="0"/>
                <a:ea typeface="Calibri" pitchFamily="34" charset="-122"/>
                <a:cs typeface="Calibri" pitchFamily="34" charset="-120"/>
              </a:rPr>
              <a:t>In our work together</a:t>
            </a:r>
            <a:endParaRPr lang="en-US" sz="1350" dirty="0"/>
          </a:p>
        </p:txBody>
      </p:sp>
      <p:sp>
        <p:nvSpPr>
          <p:cNvPr id="20" name="Text 11"/>
          <p:cNvSpPr/>
          <p:nvPr/>
        </p:nvSpPr>
        <p:spPr>
          <a:xfrm>
            <a:off x="1097280" y="4919472"/>
            <a:ext cx="4480560" cy="777240"/>
          </a:xfrm>
          <a:prstGeom prst="rect">
            <a:avLst/>
          </a:prstGeom>
          <a:noFill/>
          <a:ln/>
        </p:spPr>
        <p:txBody>
          <a:bodyPr wrap="square" lIns="0" tIns="0" rIns="0" bIns="0" rtlCol="0" anchor="ctr"/>
          <a:lstStyle/>
          <a:p>
            <a:pPr marL="0" indent="0">
              <a:lnSpc>
                <a:spcPct val="115000"/>
              </a:lnSpc>
              <a:buNone/>
            </a:pPr>
            <a:r>
              <a:rPr lang="en-US" sz="1100" dirty="0">
                <a:solidFill>
                  <a:srgbClr val="2E3B4E"/>
                </a:solidFill>
                <a:latin typeface="Calibri" pitchFamily="34" charset="0"/>
                <a:ea typeface="Calibri" pitchFamily="34" charset="-122"/>
                <a:cs typeface="Calibri" pitchFamily="34" charset="-120"/>
              </a:rPr>
              <a:t>How we treat each other as colleagues across all four teams — the standards we hold, the space we make, and the way we share what we know.</a:t>
            </a:r>
            <a:endParaRPr lang="en-US" sz="1100" dirty="0"/>
          </a:p>
        </p:txBody>
      </p:sp>
      <p:sp>
        <p:nvSpPr>
          <p:cNvPr id="21" name="Shape 12"/>
          <p:cNvSpPr/>
          <p:nvPr/>
        </p:nvSpPr>
        <p:spPr>
          <a:xfrm>
            <a:off x="6309360" y="4434840"/>
            <a:ext cx="5029200" cy="1371600"/>
          </a:xfrm>
          <a:prstGeom prst="roundRect">
            <a:avLst>
              <a:gd name="adj" fmla="val 8000"/>
            </a:avLst>
          </a:prstGeom>
          <a:solidFill>
            <a:srgbClr val="F1F7FA"/>
          </a:solidFill>
          <a:ln/>
        </p:spPr>
        <p:txBody>
          <a:bodyPr/>
          <a:lstStyle/>
          <a:p>
            <a:endParaRPr lang="en-GB"/>
          </a:p>
        </p:txBody>
      </p:sp>
      <p:sp>
        <p:nvSpPr>
          <p:cNvPr id="22" name="Text 13"/>
          <p:cNvSpPr/>
          <p:nvPr/>
        </p:nvSpPr>
        <p:spPr>
          <a:xfrm>
            <a:off x="6583680" y="4572000"/>
            <a:ext cx="4480560" cy="320040"/>
          </a:xfrm>
          <a:prstGeom prst="rect">
            <a:avLst/>
          </a:prstGeom>
          <a:noFill/>
          <a:ln/>
        </p:spPr>
        <p:txBody>
          <a:bodyPr wrap="square" lIns="0" tIns="0" rIns="0" bIns="0" rtlCol="0" anchor="ctr"/>
          <a:lstStyle/>
          <a:p>
            <a:pPr marL="0" indent="0">
              <a:buNone/>
            </a:pPr>
            <a:r>
              <a:rPr lang="en-US" sz="1350" b="1" dirty="0">
                <a:solidFill>
                  <a:srgbClr val="12408C"/>
                </a:solidFill>
                <a:latin typeface="Calibri" pitchFamily="34" charset="0"/>
                <a:ea typeface="Calibri" pitchFamily="34" charset="-122"/>
                <a:cs typeface="Calibri" pitchFamily="34" charset="-120"/>
              </a:rPr>
              <a:t>In our relationship with young people</a:t>
            </a:r>
            <a:endParaRPr lang="en-US" sz="1350" dirty="0"/>
          </a:p>
        </p:txBody>
      </p:sp>
      <p:sp>
        <p:nvSpPr>
          <p:cNvPr id="23" name="Text 14"/>
          <p:cNvSpPr/>
          <p:nvPr/>
        </p:nvSpPr>
        <p:spPr>
          <a:xfrm>
            <a:off x="6583680" y="4919472"/>
            <a:ext cx="4480560" cy="777240"/>
          </a:xfrm>
          <a:prstGeom prst="rect">
            <a:avLst/>
          </a:prstGeom>
          <a:noFill/>
          <a:ln/>
        </p:spPr>
        <p:txBody>
          <a:bodyPr wrap="square" lIns="0" tIns="0" rIns="0" bIns="0" rtlCol="0" anchor="ctr"/>
          <a:lstStyle/>
          <a:p>
            <a:pPr marL="0" indent="0">
              <a:lnSpc>
                <a:spcPct val="115000"/>
              </a:lnSpc>
              <a:buNone/>
            </a:pPr>
            <a:r>
              <a:rPr lang="en-US" sz="1100" dirty="0">
                <a:solidFill>
                  <a:srgbClr val="2E3B4E"/>
                </a:solidFill>
                <a:latin typeface="Calibri" pitchFamily="34" charset="0"/>
                <a:ea typeface="Calibri" pitchFamily="34" charset="-122"/>
                <a:cs typeface="Calibri" pitchFamily="34" charset="-120"/>
              </a:rPr>
              <a:t>How we show up for the young people we work with — what we explain, what we expect, and how we make sure everyone can take part.</a:t>
            </a:r>
            <a:endParaRPr lang="en-US" sz="1100" dirty="0"/>
          </a:p>
        </p:txBody>
      </p:sp>
      <p:sp>
        <p:nvSpPr>
          <p:cNvPr id="24" name="Text 15"/>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Our Values</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a:off x="502920" y="384048"/>
            <a:ext cx="1097280" cy="1097280"/>
          </a:xfrm>
          <a:prstGeom prst="rect">
            <a:avLst/>
          </a:prstGeom>
        </p:spPr>
      </p:pic>
      <p:sp>
        <p:nvSpPr>
          <p:cNvPr id="3" name="Text 0"/>
          <p:cNvSpPr/>
          <p:nvPr/>
        </p:nvSpPr>
        <p:spPr>
          <a:xfrm>
            <a:off x="1783080" y="420624"/>
            <a:ext cx="3657600" cy="256032"/>
          </a:xfrm>
          <a:prstGeom prst="rect">
            <a:avLst/>
          </a:prstGeom>
          <a:noFill/>
          <a:ln/>
        </p:spPr>
        <p:txBody>
          <a:bodyPr wrap="square" lIns="0" tIns="0" rIns="0" bIns="0" rtlCol="0" anchor="ctr"/>
          <a:lstStyle/>
          <a:p>
            <a:pPr marL="0" indent="0">
              <a:buNone/>
            </a:pPr>
            <a:r>
              <a:rPr lang="en-US" sz="1000" b="1" kern="0" spc="220" dirty="0">
                <a:solidFill>
                  <a:srgbClr val="12408C"/>
                </a:solidFill>
                <a:latin typeface="Calibri" pitchFamily="34" charset="0"/>
                <a:ea typeface="Calibri" pitchFamily="34" charset="-122"/>
                <a:cs typeface="Calibri" pitchFamily="34" charset="-120"/>
              </a:rPr>
              <a:t>VALUE 01</a:t>
            </a:r>
            <a:endParaRPr lang="en-US" sz="1000" dirty="0"/>
          </a:p>
        </p:txBody>
      </p:sp>
      <p:sp>
        <p:nvSpPr>
          <p:cNvPr id="4" name="Text 1"/>
          <p:cNvSpPr/>
          <p:nvPr/>
        </p:nvSpPr>
        <p:spPr>
          <a:xfrm>
            <a:off x="1737360" y="640080"/>
            <a:ext cx="5486400" cy="777240"/>
          </a:xfrm>
          <a:prstGeom prst="rect">
            <a:avLst/>
          </a:prstGeom>
          <a:noFill/>
          <a:ln/>
        </p:spPr>
        <p:txBody>
          <a:bodyPr wrap="square" lIns="0" tIns="0" rIns="0" bIns="0" rtlCol="0" anchor="ctr"/>
          <a:lstStyle/>
          <a:p>
            <a:pPr marL="0" indent="0">
              <a:buNone/>
            </a:pPr>
            <a:r>
              <a:rPr lang="en-US" sz="3800" b="1" dirty="0">
                <a:solidFill>
                  <a:srgbClr val="12408C"/>
                </a:solidFill>
                <a:latin typeface="Calibri" pitchFamily="34" charset="0"/>
                <a:ea typeface="Calibri" pitchFamily="34" charset="-122"/>
                <a:cs typeface="Calibri" pitchFamily="34" charset="-120"/>
              </a:rPr>
              <a:t>Trust</a:t>
            </a:r>
            <a:endParaRPr lang="en-US" sz="3800" dirty="0"/>
          </a:p>
        </p:txBody>
      </p:sp>
      <p:pic>
        <p:nvPicPr>
          <p:cNvPr id="5" name="Image 1" descr="deckimg/v_trust.jpg"/>
          <p:cNvPicPr>
            <a:picLocks noChangeAspect="1"/>
          </p:cNvPicPr>
          <p:nvPr/>
        </p:nvPicPr>
        <p:blipFill>
          <a:blip r:embed="rId4"/>
          <a:stretch>
            <a:fillRect/>
          </a:stretch>
        </p:blipFill>
        <p:spPr>
          <a:xfrm>
            <a:off x="10104120" y="384048"/>
            <a:ext cx="1600200" cy="1600200"/>
          </a:xfrm>
          <a:prstGeom prst="ellipse">
            <a:avLst/>
          </a:prstGeom>
        </p:spPr>
      </p:pic>
      <p:sp>
        <p:nvSpPr>
          <p:cNvPr id="6" name="Text 2"/>
          <p:cNvSpPr/>
          <p:nvPr/>
        </p:nvSpPr>
        <p:spPr>
          <a:xfrm>
            <a:off x="502920" y="1627632"/>
            <a:ext cx="9235440" cy="502920"/>
          </a:xfrm>
          <a:prstGeom prst="rect">
            <a:avLst/>
          </a:prstGeom>
          <a:noFill/>
          <a:ln/>
        </p:spPr>
        <p:txBody>
          <a:bodyPr wrap="square" lIns="0" tIns="0" rIns="0" bIns="0" rtlCol="0" anchor="ctr"/>
          <a:lstStyle/>
          <a:p>
            <a:pPr marL="0" indent="0">
              <a:lnSpc>
                <a:spcPct val="110000"/>
              </a:lnSpc>
              <a:buNone/>
            </a:pPr>
            <a:r>
              <a:rPr lang="en-US" sz="1350" b="1" dirty="0">
                <a:solidFill>
                  <a:srgbClr val="12408C"/>
                </a:solidFill>
                <a:latin typeface="Calibri" pitchFamily="34" charset="0"/>
                <a:ea typeface="Calibri" pitchFamily="34" charset="-122"/>
                <a:cs typeface="Calibri" pitchFamily="34" charset="-120"/>
              </a:rPr>
              <a:t>We trust each other to work to a high standard — and we share the why with young people before every activity.</a:t>
            </a:r>
            <a:endParaRPr lang="en-US" sz="1350" dirty="0"/>
          </a:p>
        </p:txBody>
      </p:sp>
      <p:sp>
        <p:nvSpPr>
          <p:cNvPr id="7" name="Shape 3"/>
          <p:cNvSpPr/>
          <p:nvPr/>
        </p:nvSpPr>
        <p:spPr>
          <a:xfrm>
            <a:off x="502920" y="2286000"/>
            <a:ext cx="5394960" cy="310896"/>
          </a:xfrm>
          <a:prstGeom prst="roundRect">
            <a:avLst>
              <a:gd name="adj" fmla="val 50000"/>
            </a:avLst>
          </a:prstGeom>
          <a:solidFill>
            <a:srgbClr val="12408C"/>
          </a:solidFill>
          <a:ln/>
        </p:spPr>
        <p:txBody>
          <a:bodyPr/>
          <a:lstStyle/>
          <a:p>
            <a:endParaRPr lang="en-GB"/>
          </a:p>
        </p:txBody>
      </p:sp>
      <p:sp>
        <p:nvSpPr>
          <p:cNvPr id="8" name="Text 4"/>
          <p:cNvSpPr/>
          <p:nvPr/>
        </p:nvSpPr>
        <p:spPr>
          <a:xfrm>
            <a:off x="68580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WORK TOGETHER</a:t>
            </a:r>
            <a:endParaRPr lang="en-US" sz="850" dirty="0"/>
          </a:p>
        </p:txBody>
      </p:sp>
      <p:sp>
        <p:nvSpPr>
          <p:cNvPr id="9" name="Text 5"/>
          <p:cNvSpPr/>
          <p:nvPr/>
        </p:nvSpPr>
        <p:spPr>
          <a:xfrm>
            <a:off x="50292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trust each other to work to a high standard</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0" name="Text 6"/>
          <p:cNvSpPr/>
          <p:nvPr/>
        </p:nvSpPr>
        <p:spPr>
          <a:xfrm>
            <a:off x="54864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readily explain our thinking for our chosen activities and plans, and trust different methods</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see things that need doing and do them</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are given space to act and make space for others to act</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share when things go wrong</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respect each other’s qualifications and experience</a:t>
            </a:r>
            <a:endParaRPr lang="en-US" sz="1050" dirty="0"/>
          </a:p>
        </p:txBody>
      </p:sp>
      <p:sp>
        <p:nvSpPr>
          <p:cNvPr id="11" name="Shape 7"/>
          <p:cNvSpPr/>
          <p:nvPr/>
        </p:nvSpPr>
        <p:spPr>
          <a:xfrm>
            <a:off x="502920" y="5029200"/>
            <a:ext cx="5394960" cy="1280160"/>
          </a:xfrm>
          <a:prstGeom prst="roundRect">
            <a:avLst>
              <a:gd name="adj" fmla="val 8571"/>
            </a:avLst>
          </a:prstGeom>
          <a:solidFill>
            <a:srgbClr val="E7ECF4"/>
          </a:solidFill>
          <a:ln/>
        </p:spPr>
        <p:txBody>
          <a:bodyPr/>
          <a:lstStyle/>
          <a:p>
            <a:endParaRPr lang="en-GB"/>
          </a:p>
        </p:txBody>
      </p:sp>
      <p:sp>
        <p:nvSpPr>
          <p:cNvPr id="12" name="Text 8"/>
          <p:cNvSpPr/>
          <p:nvPr/>
        </p:nvSpPr>
        <p:spPr>
          <a:xfrm>
            <a:off x="758952" y="5120640"/>
            <a:ext cx="4937760" cy="228600"/>
          </a:xfrm>
          <a:prstGeom prst="rect">
            <a:avLst/>
          </a:prstGeom>
          <a:noFill/>
          <a:ln/>
        </p:spPr>
        <p:txBody>
          <a:bodyPr wrap="square" lIns="0" tIns="0" rIns="0" bIns="0" rtlCol="0" anchor="ctr"/>
          <a:lstStyle/>
          <a:p>
            <a:pPr marL="0" indent="0">
              <a:buNone/>
            </a:pPr>
            <a:r>
              <a:rPr lang="en-US" sz="850" b="1" kern="0" spc="140" dirty="0">
                <a:solidFill>
                  <a:srgbClr val="12408C"/>
                </a:solidFill>
                <a:latin typeface="Calibri" pitchFamily="34" charset="0"/>
                <a:ea typeface="Calibri" pitchFamily="34" charset="-122"/>
                <a:cs typeface="Calibri" pitchFamily="34" charset="-120"/>
              </a:rPr>
              <a:t>IN PRACTICE</a:t>
            </a:r>
            <a:endParaRPr lang="en-US" sz="850" dirty="0"/>
          </a:p>
        </p:txBody>
      </p:sp>
      <p:sp>
        <p:nvSpPr>
          <p:cNvPr id="13" name="Text 9"/>
          <p:cNvSpPr/>
          <p:nvPr/>
        </p:nvSpPr>
        <p:spPr>
          <a:xfrm>
            <a:off x="75895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trust that staff will take care of their areas of responsibility. This could mean maintaining equipment in good order at the residential centre. Trusting each other to get it done on time at Pinkston Basin. Or sharing the load and information on students and schools for the DofE and Care Experience teams.</a:t>
            </a:r>
            <a:endParaRPr lang="en-US" sz="950" dirty="0"/>
          </a:p>
        </p:txBody>
      </p:sp>
      <p:sp>
        <p:nvSpPr>
          <p:cNvPr id="14" name="Shape 10"/>
          <p:cNvSpPr/>
          <p:nvPr/>
        </p:nvSpPr>
        <p:spPr>
          <a:xfrm>
            <a:off x="6263640" y="2286000"/>
            <a:ext cx="5394960" cy="310896"/>
          </a:xfrm>
          <a:prstGeom prst="roundRect">
            <a:avLst>
              <a:gd name="adj" fmla="val 50000"/>
            </a:avLst>
          </a:prstGeom>
          <a:solidFill>
            <a:srgbClr val="12408C"/>
          </a:solidFill>
          <a:ln/>
        </p:spPr>
        <p:txBody>
          <a:bodyPr/>
          <a:lstStyle/>
          <a:p>
            <a:endParaRPr lang="en-GB"/>
          </a:p>
        </p:txBody>
      </p:sp>
      <p:sp>
        <p:nvSpPr>
          <p:cNvPr id="15" name="Text 11"/>
          <p:cNvSpPr/>
          <p:nvPr/>
        </p:nvSpPr>
        <p:spPr>
          <a:xfrm>
            <a:off x="644652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RELATIONSHIP WITH YOUNG PEOPLE</a:t>
            </a:r>
            <a:endParaRPr lang="en-US" sz="850" dirty="0"/>
          </a:p>
        </p:txBody>
      </p:sp>
      <p:sp>
        <p:nvSpPr>
          <p:cNvPr id="16" name="Text 12"/>
          <p:cNvSpPr/>
          <p:nvPr/>
        </p:nvSpPr>
        <p:spPr>
          <a:xfrm>
            <a:off x="626364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share the why with young people before every activity</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7" name="Text 13"/>
          <p:cNvSpPr/>
          <p:nvPr/>
        </p:nvSpPr>
        <p:spPr>
          <a:xfrm>
            <a:off x="6309360" y="3246120"/>
            <a:ext cx="5349240" cy="1018484"/>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give young people accountability and space to learn</a:t>
            </a:r>
            <a:endParaRPr lang="en-US" sz="1050" dirty="0"/>
          </a:p>
          <a:p>
            <a:pPr marL="177800" indent="-177800">
              <a:lnSpc>
                <a:spcPct val="108000"/>
              </a:lnSpc>
              <a:spcAft>
                <a:spcPts val="600"/>
              </a:spcAft>
              <a:buSzPct val="100000"/>
              <a:buChar char="●"/>
            </a:pPr>
            <a:r>
              <a:rPr lang="en-GB" sz="1050" dirty="0">
                <a:solidFill>
                  <a:srgbClr val="2E3B4E"/>
                </a:solidFill>
                <a:latin typeface="Calibri" pitchFamily="34" charset="0"/>
                <a:ea typeface="Calibri" pitchFamily="34" charset="-122"/>
                <a:cs typeface="Calibri" pitchFamily="34" charset="-120"/>
              </a:rPr>
              <a:t>We trust young people within safe boundaries, allowing them to learn from failure safely </a:t>
            </a:r>
            <a:r>
              <a:rPr lang="en-US" sz="1050" dirty="0">
                <a:solidFill>
                  <a:srgbClr val="2E3B4E"/>
                </a:solidFill>
                <a:latin typeface="Calibri" pitchFamily="34" charset="0"/>
                <a:ea typeface="Calibri" pitchFamily="34" charset="-122"/>
                <a:cs typeface="Calibri" pitchFamily="34" charset="-120"/>
              </a:rPr>
              <a:t>We help young people build a culture of trust in themselves and their team</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share our thinking and reasoning with young people, so that they know what we are doing and why changes are made, so that they can learn with us</a:t>
            </a:r>
            <a:endParaRPr lang="en-US" sz="1050" dirty="0"/>
          </a:p>
        </p:txBody>
      </p:sp>
      <p:sp>
        <p:nvSpPr>
          <p:cNvPr id="18" name="Shape 14"/>
          <p:cNvSpPr/>
          <p:nvPr/>
        </p:nvSpPr>
        <p:spPr>
          <a:xfrm>
            <a:off x="6263640" y="5029200"/>
            <a:ext cx="5394960" cy="1280160"/>
          </a:xfrm>
          <a:prstGeom prst="roundRect">
            <a:avLst>
              <a:gd name="adj" fmla="val 8571"/>
            </a:avLst>
          </a:prstGeom>
          <a:solidFill>
            <a:srgbClr val="F1F7FA"/>
          </a:solidFill>
          <a:ln/>
        </p:spPr>
        <p:txBody>
          <a:bodyPr/>
          <a:lstStyle/>
          <a:p>
            <a:endParaRPr lang="en-GB"/>
          </a:p>
        </p:txBody>
      </p:sp>
      <p:sp>
        <p:nvSpPr>
          <p:cNvPr id="19" name="Text 15"/>
          <p:cNvSpPr/>
          <p:nvPr/>
        </p:nvSpPr>
        <p:spPr>
          <a:xfrm>
            <a:off x="6519672" y="5120640"/>
            <a:ext cx="4937760" cy="228600"/>
          </a:xfrm>
          <a:prstGeom prst="rect">
            <a:avLst/>
          </a:prstGeom>
          <a:noFill/>
          <a:ln/>
        </p:spPr>
        <p:txBody>
          <a:bodyPr wrap="square" lIns="0" tIns="0" rIns="0" bIns="0" rtlCol="0" anchor="ctr"/>
          <a:lstStyle/>
          <a:p>
            <a:pPr marL="0" indent="0">
              <a:buNone/>
            </a:pPr>
            <a:r>
              <a:rPr lang="en-US" sz="850" b="1" kern="0" spc="140" dirty="0">
                <a:solidFill>
                  <a:srgbClr val="12408C"/>
                </a:solidFill>
                <a:latin typeface="Calibri" pitchFamily="34" charset="0"/>
                <a:ea typeface="Calibri" pitchFamily="34" charset="-122"/>
                <a:cs typeface="Calibri" pitchFamily="34" charset="-120"/>
              </a:rPr>
              <a:t>IN PRACTICE</a:t>
            </a:r>
            <a:endParaRPr lang="en-US" sz="850" dirty="0"/>
          </a:p>
        </p:txBody>
      </p:sp>
      <p:sp>
        <p:nvSpPr>
          <p:cNvPr id="20" name="Text 16"/>
          <p:cNvSpPr/>
          <p:nvPr/>
        </p:nvSpPr>
        <p:spPr>
          <a:xfrm>
            <a:off x="651967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show up for young people, explaining our decisions and the choices made. This means that Care Experience staff are there every week to deliver for the young people in their programme. The staff explain changes in plans during the evening recap at the Residential Centre. DofE teams are honest about how young people are progressing and what they need to do to make progress in the award.</a:t>
            </a:r>
            <a:endParaRPr lang="en-US" sz="950" dirty="0"/>
          </a:p>
        </p:txBody>
      </p:sp>
      <p:sp>
        <p:nvSpPr>
          <p:cNvPr id="22" name="Text 17"/>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Trust</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DF4F0"/>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a:off x="502920" y="384048"/>
            <a:ext cx="1097280" cy="1097280"/>
          </a:xfrm>
          <a:prstGeom prst="rect">
            <a:avLst/>
          </a:prstGeom>
        </p:spPr>
      </p:pic>
      <p:sp>
        <p:nvSpPr>
          <p:cNvPr id="3" name="Text 0"/>
          <p:cNvSpPr/>
          <p:nvPr/>
        </p:nvSpPr>
        <p:spPr>
          <a:xfrm>
            <a:off x="1783080" y="420624"/>
            <a:ext cx="3657600" cy="256032"/>
          </a:xfrm>
          <a:prstGeom prst="rect">
            <a:avLst/>
          </a:prstGeom>
          <a:noFill/>
          <a:ln/>
        </p:spPr>
        <p:txBody>
          <a:bodyPr wrap="square" lIns="0" tIns="0" rIns="0" bIns="0" rtlCol="0" anchor="ctr"/>
          <a:lstStyle/>
          <a:p>
            <a:pPr marL="0" indent="0">
              <a:buNone/>
            </a:pPr>
            <a:r>
              <a:rPr lang="en-US" sz="1000" b="1" kern="0" spc="220" dirty="0">
                <a:solidFill>
                  <a:srgbClr val="3E8F68"/>
                </a:solidFill>
                <a:latin typeface="Calibri" pitchFamily="34" charset="0"/>
                <a:ea typeface="Calibri" pitchFamily="34" charset="-122"/>
                <a:cs typeface="Calibri" pitchFamily="34" charset="-120"/>
              </a:rPr>
              <a:t>VALUE 02</a:t>
            </a:r>
            <a:endParaRPr lang="en-US" sz="1000" dirty="0"/>
          </a:p>
        </p:txBody>
      </p:sp>
      <p:sp>
        <p:nvSpPr>
          <p:cNvPr id="4" name="Text 1"/>
          <p:cNvSpPr/>
          <p:nvPr/>
        </p:nvSpPr>
        <p:spPr>
          <a:xfrm>
            <a:off x="1737360" y="640080"/>
            <a:ext cx="5486400" cy="777240"/>
          </a:xfrm>
          <a:prstGeom prst="rect">
            <a:avLst/>
          </a:prstGeom>
          <a:noFill/>
          <a:ln/>
        </p:spPr>
        <p:txBody>
          <a:bodyPr wrap="square" lIns="0" tIns="0" rIns="0" bIns="0" rtlCol="0" anchor="ctr"/>
          <a:lstStyle/>
          <a:p>
            <a:pPr marL="0" indent="0">
              <a:buNone/>
            </a:pPr>
            <a:r>
              <a:rPr lang="en-US" sz="3800" b="1" dirty="0">
                <a:solidFill>
                  <a:srgbClr val="12408C"/>
                </a:solidFill>
                <a:latin typeface="Calibri" pitchFamily="34" charset="0"/>
                <a:ea typeface="Calibri" pitchFamily="34" charset="-122"/>
                <a:cs typeface="Calibri" pitchFamily="34" charset="-120"/>
              </a:rPr>
              <a:t>Nurture</a:t>
            </a:r>
            <a:endParaRPr lang="en-US" sz="3800" dirty="0"/>
          </a:p>
        </p:txBody>
      </p:sp>
      <p:pic>
        <p:nvPicPr>
          <p:cNvPr id="5" name="Image 1" descr="deckimg/v_nurture.jpg"/>
          <p:cNvPicPr>
            <a:picLocks noChangeAspect="1"/>
          </p:cNvPicPr>
          <p:nvPr/>
        </p:nvPicPr>
        <p:blipFill>
          <a:blip r:embed="rId4"/>
          <a:stretch>
            <a:fillRect/>
          </a:stretch>
        </p:blipFill>
        <p:spPr>
          <a:xfrm>
            <a:off x="10104120" y="384048"/>
            <a:ext cx="1600200" cy="1600200"/>
          </a:xfrm>
          <a:prstGeom prst="ellipse">
            <a:avLst/>
          </a:prstGeom>
        </p:spPr>
      </p:pic>
      <p:sp>
        <p:nvSpPr>
          <p:cNvPr id="6" name="Text 2"/>
          <p:cNvSpPr/>
          <p:nvPr/>
        </p:nvSpPr>
        <p:spPr>
          <a:xfrm>
            <a:off x="502920" y="1627632"/>
            <a:ext cx="9235440" cy="502920"/>
          </a:xfrm>
          <a:prstGeom prst="rect">
            <a:avLst/>
          </a:prstGeom>
          <a:noFill/>
          <a:ln/>
        </p:spPr>
        <p:txBody>
          <a:bodyPr wrap="square" lIns="0" tIns="0" rIns="0" bIns="0" rtlCol="0" anchor="ctr"/>
          <a:lstStyle/>
          <a:p>
            <a:pPr marL="0" indent="0">
              <a:lnSpc>
                <a:spcPct val="110000"/>
              </a:lnSpc>
              <a:buNone/>
            </a:pPr>
            <a:r>
              <a:rPr lang="en-US" sz="1350" b="1" dirty="0">
                <a:solidFill>
                  <a:srgbClr val="3E8F68"/>
                </a:solidFill>
                <a:latin typeface="Calibri" pitchFamily="34" charset="0"/>
                <a:ea typeface="Calibri" pitchFamily="34" charset="-122"/>
                <a:cs typeface="Calibri" pitchFamily="34" charset="-120"/>
              </a:rPr>
              <a:t>We have fun and support each other to grow — and we make it safe for young people to take risks.</a:t>
            </a:r>
            <a:endParaRPr lang="en-US" sz="1350" dirty="0"/>
          </a:p>
        </p:txBody>
      </p:sp>
      <p:sp>
        <p:nvSpPr>
          <p:cNvPr id="7" name="Shape 3"/>
          <p:cNvSpPr/>
          <p:nvPr/>
        </p:nvSpPr>
        <p:spPr>
          <a:xfrm>
            <a:off x="502920" y="2286000"/>
            <a:ext cx="5394960" cy="310896"/>
          </a:xfrm>
          <a:prstGeom prst="roundRect">
            <a:avLst>
              <a:gd name="adj" fmla="val 50000"/>
            </a:avLst>
          </a:prstGeom>
          <a:solidFill>
            <a:srgbClr val="3E8F68"/>
          </a:solidFill>
          <a:ln/>
        </p:spPr>
        <p:txBody>
          <a:bodyPr/>
          <a:lstStyle/>
          <a:p>
            <a:endParaRPr lang="en-GB"/>
          </a:p>
        </p:txBody>
      </p:sp>
      <p:sp>
        <p:nvSpPr>
          <p:cNvPr id="8" name="Text 4"/>
          <p:cNvSpPr/>
          <p:nvPr/>
        </p:nvSpPr>
        <p:spPr>
          <a:xfrm>
            <a:off x="68580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WORK TOGETHER</a:t>
            </a:r>
            <a:endParaRPr lang="en-US" sz="850" dirty="0"/>
          </a:p>
        </p:txBody>
      </p:sp>
      <p:sp>
        <p:nvSpPr>
          <p:cNvPr id="9" name="Text 5"/>
          <p:cNvSpPr/>
          <p:nvPr/>
        </p:nvSpPr>
        <p:spPr>
          <a:xfrm>
            <a:off x="50292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have fun and support each other to grow and develop</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0" name="Text 6"/>
          <p:cNvSpPr/>
          <p:nvPr/>
        </p:nvSpPr>
        <p:spPr>
          <a:xfrm>
            <a:off x="54864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understand the activities we ask young people to undertake and are knowledgeable about how they support young people to grow</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use regular meetings and check-ins as safety touchpoints</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create a safe environment (physically and mentally) in our interactions with colleagues and students to promote individual growth</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seek out and provide space for shared learning</a:t>
            </a:r>
            <a:endParaRPr lang="en-US" sz="1050" dirty="0"/>
          </a:p>
        </p:txBody>
      </p:sp>
      <p:sp>
        <p:nvSpPr>
          <p:cNvPr id="11" name="Shape 7"/>
          <p:cNvSpPr/>
          <p:nvPr/>
        </p:nvSpPr>
        <p:spPr>
          <a:xfrm>
            <a:off x="502920" y="5029200"/>
            <a:ext cx="5394960" cy="1280160"/>
          </a:xfrm>
          <a:prstGeom prst="roundRect">
            <a:avLst>
              <a:gd name="adj" fmla="val 8571"/>
            </a:avLst>
          </a:prstGeom>
          <a:solidFill>
            <a:schemeClr val="bg2"/>
          </a:solidFill>
          <a:ln/>
        </p:spPr>
        <p:txBody>
          <a:bodyPr/>
          <a:lstStyle/>
          <a:p>
            <a:endParaRPr lang="en-GB"/>
          </a:p>
        </p:txBody>
      </p:sp>
      <p:sp>
        <p:nvSpPr>
          <p:cNvPr id="12" name="Text 8"/>
          <p:cNvSpPr/>
          <p:nvPr/>
        </p:nvSpPr>
        <p:spPr>
          <a:xfrm>
            <a:off x="758952" y="5120640"/>
            <a:ext cx="4937760" cy="228600"/>
          </a:xfrm>
          <a:prstGeom prst="rect">
            <a:avLst/>
          </a:prstGeom>
          <a:noFill/>
          <a:ln/>
        </p:spPr>
        <p:txBody>
          <a:bodyPr wrap="square" lIns="0" tIns="0" rIns="0" bIns="0" rtlCol="0" anchor="ctr"/>
          <a:lstStyle/>
          <a:p>
            <a:pPr marL="0" indent="0">
              <a:buNone/>
            </a:pPr>
            <a:r>
              <a:rPr lang="en-US" sz="850" b="1" kern="0" spc="140" dirty="0">
                <a:solidFill>
                  <a:srgbClr val="3E8F68"/>
                </a:solidFill>
                <a:latin typeface="Calibri" pitchFamily="34" charset="0"/>
                <a:ea typeface="Calibri" pitchFamily="34" charset="-122"/>
                <a:cs typeface="Calibri" pitchFamily="34" charset="-120"/>
              </a:rPr>
              <a:t>IN PRACTICE</a:t>
            </a:r>
            <a:endParaRPr lang="en-US" sz="850" dirty="0"/>
          </a:p>
        </p:txBody>
      </p:sp>
      <p:sp>
        <p:nvSpPr>
          <p:cNvPr id="13" name="Text 9"/>
          <p:cNvSpPr/>
          <p:nvPr/>
        </p:nvSpPr>
        <p:spPr>
          <a:xfrm>
            <a:off x="75895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use regular meetings and interactions to create opportunities to share learning. For DofE, this might happen during the weekly meeting, while the Residential Team, Pinkston Basin, and Care Experience teams find ways to provide peer learning and mentoring support to one another as part of their professional development.</a:t>
            </a:r>
            <a:endParaRPr lang="en-US" sz="950" dirty="0"/>
          </a:p>
        </p:txBody>
      </p:sp>
      <p:sp>
        <p:nvSpPr>
          <p:cNvPr id="14" name="Shape 10"/>
          <p:cNvSpPr/>
          <p:nvPr/>
        </p:nvSpPr>
        <p:spPr>
          <a:xfrm>
            <a:off x="6263640" y="2286000"/>
            <a:ext cx="5394960" cy="310896"/>
          </a:xfrm>
          <a:prstGeom prst="roundRect">
            <a:avLst>
              <a:gd name="adj" fmla="val 50000"/>
            </a:avLst>
          </a:prstGeom>
          <a:solidFill>
            <a:srgbClr val="12408C"/>
          </a:solidFill>
          <a:ln/>
        </p:spPr>
        <p:txBody>
          <a:bodyPr/>
          <a:lstStyle/>
          <a:p>
            <a:endParaRPr lang="en-GB"/>
          </a:p>
        </p:txBody>
      </p:sp>
      <p:sp>
        <p:nvSpPr>
          <p:cNvPr id="15" name="Text 11"/>
          <p:cNvSpPr/>
          <p:nvPr/>
        </p:nvSpPr>
        <p:spPr>
          <a:xfrm>
            <a:off x="644652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RELATIONSHIP WITH YOUNG PEOPLE</a:t>
            </a:r>
            <a:endParaRPr lang="en-US" sz="850" dirty="0"/>
          </a:p>
        </p:txBody>
      </p:sp>
      <p:sp>
        <p:nvSpPr>
          <p:cNvPr id="16" name="Text 12"/>
          <p:cNvSpPr/>
          <p:nvPr/>
        </p:nvSpPr>
        <p:spPr>
          <a:xfrm>
            <a:off x="6263640" y="2697480"/>
            <a:ext cx="5394960" cy="502920"/>
          </a:xfrm>
          <a:prstGeom prst="rect">
            <a:avLst/>
          </a:prstGeom>
          <a:noFill/>
          <a:ln/>
        </p:spPr>
        <p:txBody>
          <a:bodyPr wrap="square" lIns="0" tIns="0" rIns="0" bIns="0" rtlCol="0" anchor="t"/>
          <a:lstStyle/>
          <a:p>
            <a:pPr marL="0" indent="0">
              <a:lnSpc>
                <a:spcPct val="110000"/>
              </a:lnSpc>
              <a:buNone/>
            </a:pPr>
            <a:r>
              <a:rPr lang="en-GB" sz="1200" b="1" dirty="0">
                <a:solidFill>
                  <a:srgbClr val="12408C"/>
                </a:solidFill>
                <a:latin typeface="Calibri" pitchFamily="34" charset="0"/>
                <a:ea typeface="Calibri" pitchFamily="34" charset="-122"/>
                <a:cs typeface="Calibri" pitchFamily="34" charset="-120"/>
              </a:rPr>
              <a:t>We support young people to have fun and support them to manage risks in a safe (physical and mental) environment</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7" name="Text 13"/>
          <p:cNvSpPr/>
          <p:nvPr/>
        </p:nvSpPr>
        <p:spPr>
          <a:xfrm>
            <a:off x="630936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acknowledge that young people today face new challenges — “more anxious, more mental health issues, less likely to give stuff a go” — and we adapt our approach accordingly</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openly acknowledge to the student that not all students will love every activity, and we normalise differences</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find ways to cater for individual needs to promote learning and allow all young people to participate</a:t>
            </a:r>
            <a:endParaRPr lang="en-US" sz="1050" dirty="0"/>
          </a:p>
        </p:txBody>
      </p:sp>
      <p:sp>
        <p:nvSpPr>
          <p:cNvPr id="18" name="Shape 14"/>
          <p:cNvSpPr/>
          <p:nvPr/>
        </p:nvSpPr>
        <p:spPr>
          <a:xfrm>
            <a:off x="6263640" y="5029200"/>
            <a:ext cx="5394960" cy="1280160"/>
          </a:xfrm>
          <a:prstGeom prst="roundRect">
            <a:avLst>
              <a:gd name="adj" fmla="val 8571"/>
            </a:avLst>
          </a:prstGeom>
          <a:solidFill>
            <a:srgbClr val="F1F7FA"/>
          </a:solidFill>
          <a:ln/>
        </p:spPr>
        <p:txBody>
          <a:bodyPr/>
          <a:lstStyle/>
          <a:p>
            <a:endParaRPr lang="en-GB"/>
          </a:p>
        </p:txBody>
      </p:sp>
      <p:sp>
        <p:nvSpPr>
          <p:cNvPr id="19" name="Text 15"/>
          <p:cNvSpPr/>
          <p:nvPr/>
        </p:nvSpPr>
        <p:spPr>
          <a:xfrm>
            <a:off x="6519672" y="5120640"/>
            <a:ext cx="4937760" cy="228600"/>
          </a:xfrm>
          <a:prstGeom prst="rect">
            <a:avLst/>
          </a:prstGeom>
          <a:noFill/>
          <a:ln/>
        </p:spPr>
        <p:txBody>
          <a:bodyPr wrap="square" lIns="0" tIns="0" rIns="0" bIns="0" rtlCol="0" anchor="ctr"/>
          <a:lstStyle/>
          <a:p>
            <a:pPr marL="0" indent="0">
              <a:buNone/>
            </a:pPr>
            <a:r>
              <a:rPr lang="en-US" sz="850" b="1" kern="0" spc="140" dirty="0">
                <a:solidFill>
                  <a:srgbClr val="12408C"/>
                </a:solidFill>
                <a:latin typeface="Calibri" pitchFamily="34" charset="0"/>
                <a:ea typeface="Calibri" pitchFamily="34" charset="-122"/>
                <a:cs typeface="Calibri" pitchFamily="34" charset="-120"/>
              </a:rPr>
              <a:t>IN PRACTICE</a:t>
            </a:r>
            <a:endParaRPr lang="en-US" sz="850" dirty="0"/>
          </a:p>
        </p:txBody>
      </p:sp>
      <p:sp>
        <p:nvSpPr>
          <p:cNvPr id="20" name="Text 16"/>
          <p:cNvSpPr/>
          <p:nvPr/>
        </p:nvSpPr>
        <p:spPr>
          <a:xfrm>
            <a:off x="651967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Across our service, we proactively plan for different abilities and seek to normalise different reactions and abilities across the activities our young people undertake.</a:t>
            </a:r>
            <a:endParaRPr lang="en-US" sz="950" dirty="0"/>
          </a:p>
        </p:txBody>
      </p:sp>
      <p:sp>
        <p:nvSpPr>
          <p:cNvPr id="22" name="Text 17"/>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Nurture</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a:off x="502920" y="384048"/>
            <a:ext cx="1097280" cy="1097280"/>
          </a:xfrm>
          <a:prstGeom prst="rect">
            <a:avLst/>
          </a:prstGeom>
        </p:spPr>
      </p:pic>
      <p:sp>
        <p:nvSpPr>
          <p:cNvPr id="3" name="Text 0"/>
          <p:cNvSpPr/>
          <p:nvPr/>
        </p:nvSpPr>
        <p:spPr>
          <a:xfrm>
            <a:off x="1783080" y="420624"/>
            <a:ext cx="3657600" cy="256032"/>
          </a:xfrm>
          <a:prstGeom prst="rect">
            <a:avLst/>
          </a:prstGeom>
          <a:noFill/>
          <a:ln/>
        </p:spPr>
        <p:txBody>
          <a:bodyPr wrap="square" lIns="0" tIns="0" rIns="0" bIns="0" rtlCol="0" anchor="ctr"/>
          <a:lstStyle/>
          <a:p>
            <a:pPr marL="0" indent="0">
              <a:buNone/>
            </a:pPr>
            <a:r>
              <a:rPr lang="en-US" sz="1000" b="1" kern="0" spc="220" dirty="0">
                <a:solidFill>
                  <a:srgbClr val="E8503A"/>
                </a:solidFill>
                <a:latin typeface="Calibri" pitchFamily="34" charset="0"/>
                <a:ea typeface="Calibri" pitchFamily="34" charset="-122"/>
                <a:cs typeface="Calibri" pitchFamily="34" charset="-120"/>
              </a:rPr>
              <a:t>VALUE 03</a:t>
            </a:r>
            <a:endParaRPr lang="en-US" sz="1000" dirty="0"/>
          </a:p>
        </p:txBody>
      </p:sp>
      <p:sp>
        <p:nvSpPr>
          <p:cNvPr id="4" name="Text 1"/>
          <p:cNvSpPr/>
          <p:nvPr/>
        </p:nvSpPr>
        <p:spPr>
          <a:xfrm>
            <a:off x="1737360" y="640080"/>
            <a:ext cx="5486400" cy="777240"/>
          </a:xfrm>
          <a:prstGeom prst="rect">
            <a:avLst/>
          </a:prstGeom>
          <a:noFill/>
          <a:ln/>
        </p:spPr>
        <p:txBody>
          <a:bodyPr wrap="square" lIns="0" tIns="0" rIns="0" bIns="0" rtlCol="0" anchor="ctr"/>
          <a:lstStyle/>
          <a:p>
            <a:pPr marL="0" indent="0">
              <a:buNone/>
            </a:pPr>
            <a:r>
              <a:rPr lang="en-US" sz="3800" b="1" dirty="0">
                <a:solidFill>
                  <a:srgbClr val="12408C"/>
                </a:solidFill>
                <a:latin typeface="Calibri" pitchFamily="34" charset="0"/>
                <a:ea typeface="Calibri" pitchFamily="34" charset="-122"/>
                <a:cs typeface="Calibri" pitchFamily="34" charset="-120"/>
              </a:rPr>
              <a:t>Inclusion</a:t>
            </a:r>
            <a:endParaRPr lang="en-US" sz="3800" dirty="0"/>
          </a:p>
        </p:txBody>
      </p:sp>
      <p:pic>
        <p:nvPicPr>
          <p:cNvPr id="5" name="Image 1" descr="deckimg/v_inclusion.jpg"/>
          <p:cNvPicPr>
            <a:picLocks noChangeAspect="1"/>
          </p:cNvPicPr>
          <p:nvPr/>
        </p:nvPicPr>
        <p:blipFill>
          <a:blip r:embed="rId4"/>
          <a:stretch>
            <a:fillRect/>
          </a:stretch>
        </p:blipFill>
        <p:spPr>
          <a:xfrm>
            <a:off x="10104120" y="384048"/>
            <a:ext cx="1600200" cy="1600200"/>
          </a:xfrm>
          <a:prstGeom prst="ellipse">
            <a:avLst/>
          </a:prstGeom>
        </p:spPr>
      </p:pic>
      <p:sp>
        <p:nvSpPr>
          <p:cNvPr id="6" name="Text 2"/>
          <p:cNvSpPr/>
          <p:nvPr/>
        </p:nvSpPr>
        <p:spPr>
          <a:xfrm>
            <a:off x="502920" y="1627632"/>
            <a:ext cx="9235440" cy="502920"/>
          </a:xfrm>
          <a:prstGeom prst="rect">
            <a:avLst/>
          </a:prstGeom>
          <a:noFill/>
          <a:ln/>
        </p:spPr>
        <p:txBody>
          <a:bodyPr wrap="square" lIns="0" tIns="0" rIns="0" bIns="0" rtlCol="0" anchor="ctr"/>
          <a:lstStyle/>
          <a:p>
            <a:pPr marL="0" indent="0">
              <a:lnSpc>
                <a:spcPct val="110000"/>
              </a:lnSpc>
              <a:buNone/>
            </a:pPr>
            <a:r>
              <a:rPr lang="en-US" sz="1350" b="1" dirty="0">
                <a:solidFill>
                  <a:srgbClr val="E8503A"/>
                </a:solidFill>
                <a:latin typeface="Calibri" pitchFamily="34" charset="0"/>
                <a:ea typeface="Calibri" pitchFamily="34" charset="-122"/>
                <a:cs typeface="Calibri" pitchFamily="34" charset="-120"/>
              </a:rPr>
              <a:t>We engage across our teams whatever the role — and we welcome and include all young people in our services.</a:t>
            </a:r>
            <a:endParaRPr lang="en-US" sz="1350" dirty="0"/>
          </a:p>
        </p:txBody>
      </p:sp>
      <p:sp>
        <p:nvSpPr>
          <p:cNvPr id="7" name="Shape 3"/>
          <p:cNvSpPr/>
          <p:nvPr/>
        </p:nvSpPr>
        <p:spPr>
          <a:xfrm>
            <a:off x="502920" y="2286000"/>
            <a:ext cx="5394960" cy="310896"/>
          </a:xfrm>
          <a:prstGeom prst="roundRect">
            <a:avLst>
              <a:gd name="adj" fmla="val 50000"/>
            </a:avLst>
          </a:prstGeom>
          <a:solidFill>
            <a:srgbClr val="E8503A"/>
          </a:solidFill>
          <a:ln/>
        </p:spPr>
        <p:txBody>
          <a:bodyPr/>
          <a:lstStyle/>
          <a:p>
            <a:endParaRPr lang="en-GB"/>
          </a:p>
        </p:txBody>
      </p:sp>
      <p:sp>
        <p:nvSpPr>
          <p:cNvPr id="8" name="Text 4"/>
          <p:cNvSpPr/>
          <p:nvPr/>
        </p:nvSpPr>
        <p:spPr>
          <a:xfrm>
            <a:off x="68580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WORK TOGETHER</a:t>
            </a:r>
            <a:endParaRPr lang="en-US" sz="850" dirty="0"/>
          </a:p>
        </p:txBody>
      </p:sp>
      <p:sp>
        <p:nvSpPr>
          <p:cNvPr id="9" name="Text 5"/>
          <p:cNvSpPr/>
          <p:nvPr/>
        </p:nvSpPr>
        <p:spPr>
          <a:xfrm>
            <a:off x="50292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look for ways to engage within and across our team, regardless of role</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0" name="Text 6"/>
          <p:cNvSpPr/>
          <p:nvPr/>
        </p:nvSpPr>
        <p:spPr>
          <a:xfrm>
            <a:off x="54864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create opportunities for staff from different teams to learn from each other</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ensure that communication, planning and review meetings allow for a good exchange of information and help bring all staff onto the same page</a:t>
            </a:r>
            <a:endParaRPr lang="en-US" sz="1050" dirty="0"/>
          </a:p>
        </p:txBody>
      </p:sp>
      <p:sp>
        <p:nvSpPr>
          <p:cNvPr id="11" name="Shape 7"/>
          <p:cNvSpPr/>
          <p:nvPr/>
        </p:nvSpPr>
        <p:spPr>
          <a:xfrm>
            <a:off x="502920" y="5029200"/>
            <a:ext cx="5394960" cy="1280160"/>
          </a:xfrm>
          <a:prstGeom prst="roundRect">
            <a:avLst>
              <a:gd name="adj" fmla="val 8571"/>
            </a:avLst>
          </a:prstGeom>
          <a:solidFill>
            <a:srgbClr val="FEF0ED"/>
          </a:solidFill>
          <a:ln/>
        </p:spPr>
        <p:txBody>
          <a:bodyPr/>
          <a:lstStyle/>
          <a:p>
            <a:endParaRPr lang="en-GB"/>
          </a:p>
        </p:txBody>
      </p:sp>
      <p:sp>
        <p:nvSpPr>
          <p:cNvPr id="12" name="Text 8"/>
          <p:cNvSpPr/>
          <p:nvPr/>
        </p:nvSpPr>
        <p:spPr>
          <a:xfrm>
            <a:off x="758952" y="5120640"/>
            <a:ext cx="4937760" cy="228600"/>
          </a:xfrm>
          <a:prstGeom prst="rect">
            <a:avLst/>
          </a:prstGeom>
          <a:noFill/>
          <a:ln/>
        </p:spPr>
        <p:txBody>
          <a:bodyPr wrap="square" lIns="0" tIns="0" rIns="0" bIns="0" rtlCol="0" anchor="ctr"/>
          <a:lstStyle/>
          <a:p>
            <a:pPr marL="0" indent="0">
              <a:buNone/>
            </a:pPr>
            <a:r>
              <a:rPr lang="en-US" sz="850" b="1" kern="0" spc="140" dirty="0">
                <a:solidFill>
                  <a:srgbClr val="E8503A"/>
                </a:solidFill>
                <a:latin typeface="Calibri" pitchFamily="34" charset="0"/>
                <a:ea typeface="Calibri" pitchFamily="34" charset="-122"/>
                <a:cs typeface="Calibri" pitchFamily="34" charset="-120"/>
              </a:rPr>
              <a:t>IN PRACTICE</a:t>
            </a:r>
            <a:endParaRPr lang="en-US" sz="850" dirty="0"/>
          </a:p>
        </p:txBody>
      </p:sp>
      <p:sp>
        <p:nvSpPr>
          <p:cNvPr id="13" name="Text 9"/>
          <p:cNvSpPr/>
          <p:nvPr/>
        </p:nvSpPr>
        <p:spPr>
          <a:xfrm>
            <a:off x="75895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include each other and other team members in our communication and planning processes. We seek to invite all staff to full-time team training days whenever possible.</a:t>
            </a:r>
            <a:endParaRPr lang="en-US" sz="950" dirty="0"/>
          </a:p>
        </p:txBody>
      </p:sp>
      <p:sp>
        <p:nvSpPr>
          <p:cNvPr id="14" name="Shape 10"/>
          <p:cNvSpPr/>
          <p:nvPr/>
        </p:nvSpPr>
        <p:spPr>
          <a:xfrm>
            <a:off x="6263640" y="2286000"/>
            <a:ext cx="5394960" cy="310896"/>
          </a:xfrm>
          <a:prstGeom prst="roundRect">
            <a:avLst>
              <a:gd name="adj" fmla="val 50000"/>
            </a:avLst>
          </a:prstGeom>
          <a:solidFill>
            <a:srgbClr val="12408C"/>
          </a:solidFill>
          <a:ln/>
        </p:spPr>
        <p:txBody>
          <a:bodyPr/>
          <a:lstStyle/>
          <a:p>
            <a:endParaRPr lang="en-GB"/>
          </a:p>
        </p:txBody>
      </p:sp>
      <p:sp>
        <p:nvSpPr>
          <p:cNvPr id="15" name="Text 11"/>
          <p:cNvSpPr/>
          <p:nvPr/>
        </p:nvSpPr>
        <p:spPr>
          <a:xfrm>
            <a:off x="644652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RELATIONSHIP WITH YOUNG PEOPLE</a:t>
            </a:r>
            <a:endParaRPr lang="en-US" sz="850" dirty="0"/>
          </a:p>
        </p:txBody>
      </p:sp>
      <p:sp>
        <p:nvSpPr>
          <p:cNvPr id="16" name="Text 12"/>
          <p:cNvSpPr/>
          <p:nvPr/>
        </p:nvSpPr>
        <p:spPr>
          <a:xfrm>
            <a:off x="626364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will welcome and include all young people in our services</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7" name="Text 13"/>
          <p:cNvSpPr/>
          <p:nvPr/>
        </p:nvSpPr>
        <p:spPr>
          <a:xfrm>
            <a:off x="630936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It’s never a no, it’s a how (about creating options) — we work with teachers, parents and students to ensure everyone gets a great and equally enjoyable experience</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find ways to bridge gaps between different groups and abilities</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never use safety as a reason to exclude; we use it as a reason to find a way in</a:t>
            </a:r>
            <a:endParaRPr lang="en-US" sz="1050" dirty="0"/>
          </a:p>
        </p:txBody>
      </p:sp>
      <p:sp>
        <p:nvSpPr>
          <p:cNvPr id="18" name="Shape 14"/>
          <p:cNvSpPr/>
          <p:nvPr/>
        </p:nvSpPr>
        <p:spPr>
          <a:xfrm>
            <a:off x="6263640" y="5029200"/>
            <a:ext cx="5394960" cy="1280160"/>
          </a:xfrm>
          <a:prstGeom prst="roundRect">
            <a:avLst>
              <a:gd name="adj" fmla="val 8571"/>
            </a:avLst>
          </a:prstGeom>
          <a:solidFill>
            <a:srgbClr val="F1F7FA"/>
          </a:solidFill>
          <a:ln/>
        </p:spPr>
        <p:txBody>
          <a:bodyPr/>
          <a:lstStyle/>
          <a:p>
            <a:endParaRPr lang="en-GB"/>
          </a:p>
        </p:txBody>
      </p:sp>
      <p:sp>
        <p:nvSpPr>
          <p:cNvPr id="19" name="Text 15"/>
          <p:cNvSpPr/>
          <p:nvPr/>
        </p:nvSpPr>
        <p:spPr>
          <a:xfrm>
            <a:off x="6519672" y="5120640"/>
            <a:ext cx="4937760" cy="228600"/>
          </a:xfrm>
          <a:prstGeom prst="rect">
            <a:avLst/>
          </a:prstGeom>
          <a:noFill/>
          <a:ln/>
        </p:spPr>
        <p:txBody>
          <a:bodyPr wrap="square" lIns="0" tIns="0" rIns="0" bIns="0" rtlCol="0" anchor="ctr"/>
          <a:lstStyle/>
          <a:p>
            <a:pPr marL="0" indent="0">
              <a:buNone/>
            </a:pPr>
            <a:r>
              <a:rPr lang="en-US" sz="850" b="1" kern="0" spc="140" dirty="0">
                <a:solidFill>
                  <a:srgbClr val="12408C"/>
                </a:solidFill>
                <a:latin typeface="Calibri" pitchFamily="34" charset="0"/>
                <a:ea typeface="Calibri" pitchFamily="34" charset="-122"/>
                <a:cs typeface="Calibri" pitchFamily="34" charset="-120"/>
              </a:rPr>
              <a:t>IN PRACTICE</a:t>
            </a:r>
            <a:endParaRPr lang="en-US" sz="850" dirty="0"/>
          </a:p>
        </p:txBody>
      </p:sp>
      <p:sp>
        <p:nvSpPr>
          <p:cNvPr id="20" name="Text 16"/>
          <p:cNvSpPr/>
          <p:nvPr/>
        </p:nvSpPr>
        <p:spPr>
          <a:xfrm>
            <a:off x="651967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adapt our work to suit young people. When a young person cannot participate in a specific activity, the staff create meaningful activities or opportunities to keep them involved.</a:t>
            </a:r>
            <a:endParaRPr lang="en-US" sz="950" dirty="0"/>
          </a:p>
        </p:txBody>
      </p:sp>
      <p:sp>
        <p:nvSpPr>
          <p:cNvPr id="22" name="Text 17"/>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Inclusion</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DF4F0"/>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a:off x="502920" y="384048"/>
            <a:ext cx="1097280" cy="1097280"/>
          </a:xfrm>
          <a:prstGeom prst="rect">
            <a:avLst/>
          </a:prstGeom>
        </p:spPr>
      </p:pic>
      <p:sp>
        <p:nvSpPr>
          <p:cNvPr id="3" name="Text 0"/>
          <p:cNvSpPr/>
          <p:nvPr/>
        </p:nvSpPr>
        <p:spPr>
          <a:xfrm>
            <a:off x="1783080" y="420624"/>
            <a:ext cx="3657600" cy="256032"/>
          </a:xfrm>
          <a:prstGeom prst="rect">
            <a:avLst/>
          </a:prstGeom>
          <a:noFill/>
          <a:ln/>
        </p:spPr>
        <p:txBody>
          <a:bodyPr wrap="square" lIns="0" tIns="0" rIns="0" bIns="0" rtlCol="0" anchor="ctr"/>
          <a:lstStyle/>
          <a:p>
            <a:pPr marL="0" indent="0">
              <a:buNone/>
            </a:pPr>
            <a:r>
              <a:rPr lang="en-US" sz="1000" b="1" kern="0" spc="220" dirty="0">
                <a:solidFill>
                  <a:srgbClr val="3FA3A1"/>
                </a:solidFill>
                <a:latin typeface="Calibri" pitchFamily="34" charset="0"/>
                <a:ea typeface="Calibri" pitchFamily="34" charset="-122"/>
                <a:cs typeface="Calibri" pitchFamily="34" charset="-120"/>
              </a:rPr>
              <a:t>VALUE 04</a:t>
            </a:r>
            <a:endParaRPr lang="en-US" sz="1000" dirty="0"/>
          </a:p>
        </p:txBody>
      </p:sp>
      <p:sp>
        <p:nvSpPr>
          <p:cNvPr id="4" name="Text 1"/>
          <p:cNvSpPr/>
          <p:nvPr/>
        </p:nvSpPr>
        <p:spPr>
          <a:xfrm>
            <a:off x="1737360" y="640080"/>
            <a:ext cx="5486400" cy="777240"/>
          </a:xfrm>
          <a:prstGeom prst="rect">
            <a:avLst/>
          </a:prstGeom>
          <a:noFill/>
          <a:ln/>
        </p:spPr>
        <p:txBody>
          <a:bodyPr wrap="square" lIns="0" tIns="0" rIns="0" bIns="0" rtlCol="0" anchor="ctr"/>
          <a:lstStyle/>
          <a:p>
            <a:pPr marL="0" indent="0">
              <a:buNone/>
            </a:pPr>
            <a:r>
              <a:rPr lang="en-US" sz="3800" b="1" dirty="0">
                <a:solidFill>
                  <a:srgbClr val="12408C"/>
                </a:solidFill>
                <a:latin typeface="Calibri" pitchFamily="34" charset="0"/>
                <a:ea typeface="Calibri" pitchFamily="34" charset="-122"/>
                <a:cs typeface="Calibri" pitchFamily="34" charset="-120"/>
              </a:rPr>
              <a:t>Openness</a:t>
            </a:r>
            <a:endParaRPr lang="en-US" sz="3800" dirty="0"/>
          </a:p>
        </p:txBody>
      </p:sp>
      <p:pic>
        <p:nvPicPr>
          <p:cNvPr id="5" name="Image 1" descr="deckimg/v_openness.jpg"/>
          <p:cNvPicPr>
            <a:picLocks noChangeAspect="1"/>
          </p:cNvPicPr>
          <p:nvPr/>
        </p:nvPicPr>
        <p:blipFill>
          <a:blip r:embed="rId4"/>
          <a:stretch>
            <a:fillRect/>
          </a:stretch>
        </p:blipFill>
        <p:spPr>
          <a:xfrm>
            <a:off x="10104120" y="384048"/>
            <a:ext cx="1600200" cy="1600200"/>
          </a:xfrm>
          <a:prstGeom prst="ellipse">
            <a:avLst/>
          </a:prstGeom>
        </p:spPr>
      </p:pic>
      <p:sp>
        <p:nvSpPr>
          <p:cNvPr id="6" name="Text 2"/>
          <p:cNvSpPr/>
          <p:nvPr/>
        </p:nvSpPr>
        <p:spPr>
          <a:xfrm>
            <a:off x="502920" y="1627632"/>
            <a:ext cx="9235440" cy="502920"/>
          </a:xfrm>
          <a:prstGeom prst="rect">
            <a:avLst/>
          </a:prstGeom>
          <a:noFill/>
          <a:ln/>
        </p:spPr>
        <p:txBody>
          <a:bodyPr wrap="square" lIns="0" tIns="0" rIns="0" bIns="0" rtlCol="0" anchor="ctr"/>
          <a:lstStyle/>
          <a:p>
            <a:pPr marL="0" indent="0">
              <a:lnSpc>
                <a:spcPct val="110000"/>
              </a:lnSpc>
              <a:buNone/>
            </a:pPr>
            <a:r>
              <a:rPr lang="en-US" sz="1350" b="1" dirty="0">
                <a:solidFill>
                  <a:srgbClr val="3FA3A1"/>
                </a:solidFill>
                <a:latin typeface="Calibri" pitchFamily="34" charset="0"/>
                <a:ea typeface="Calibri" pitchFamily="34" charset="-122"/>
                <a:cs typeface="Calibri" pitchFamily="34" charset="-120"/>
              </a:rPr>
              <a:t>We work openly with each other, and we are open and honest with students, schools and partners.</a:t>
            </a:r>
            <a:endParaRPr lang="en-US" sz="1350" dirty="0"/>
          </a:p>
        </p:txBody>
      </p:sp>
      <p:sp>
        <p:nvSpPr>
          <p:cNvPr id="7" name="Shape 3"/>
          <p:cNvSpPr/>
          <p:nvPr/>
        </p:nvSpPr>
        <p:spPr>
          <a:xfrm>
            <a:off x="502920" y="2286000"/>
            <a:ext cx="5394960" cy="310896"/>
          </a:xfrm>
          <a:prstGeom prst="roundRect">
            <a:avLst>
              <a:gd name="adj" fmla="val 50000"/>
            </a:avLst>
          </a:prstGeom>
          <a:solidFill>
            <a:srgbClr val="3FA3A1"/>
          </a:solidFill>
          <a:ln/>
        </p:spPr>
        <p:txBody>
          <a:bodyPr/>
          <a:lstStyle/>
          <a:p>
            <a:endParaRPr lang="en-GB"/>
          </a:p>
        </p:txBody>
      </p:sp>
      <p:sp>
        <p:nvSpPr>
          <p:cNvPr id="8" name="Text 4"/>
          <p:cNvSpPr/>
          <p:nvPr/>
        </p:nvSpPr>
        <p:spPr>
          <a:xfrm>
            <a:off x="68580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WORK TOGETHER</a:t>
            </a:r>
            <a:endParaRPr lang="en-US" sz="850" dirty="0"/>
          </a:p>
        </p:txBody>
      </p:sp>
      <p:sp>
        <p:nvSpPr>
          <p:cNvPr id="9" name="Text 5"/>
          <p:cNvSpPr/>
          <p:nvPr/>
        </p:nvSpPr>
        <p:spPr>
          <a:xfrm>
            <a:off x="50292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work together, openly, with each other to deliver high-quality outdoor programmes</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0" name="Text 6"/>
          <p:cNvSpPr/>
          <p:nvPr/>
        </p:nvSpPr>
        <p:spPr>
          <a:xfrm>
            <a:off x="548640" y="3246120"/>
            <a:ext cx="5349240" cy="1346907"/>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share information with each other</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When someone asks for help, you help them</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recognise that we want the same things, but may have different ways of achieving it</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use our meetings to share feedback</a:t>
            </a:r>
            <a:endParaRPr lang="en-US" sz="1050" dirty="0"/>
          </a:p>
          <a:p>
            <a:pPr marL="177800" indent="-177800">
              <a:lnSpc>
                <a:spcPct val="108000"/>
              </a:lnSpc>
              <a:spcAft>
                <a:spcPts val="600"/>
              </a:spcAft>
              <a:buSzPct val="100000"/>
              <a:buChar char="●"/>
            </a:pPr>
            <a:r>
              <a:rPr lang="en-GB" sz="1050" dirty="0">
                <a:solidFill>
                  <a:srgbClr val="2E3B4E"/>
                </a:solidFill>
                <a:latin typeface="Calibri" pitchFamily="34" charset="0"/>
                <a:ea typeface="Calibri" pitchFamily="34" charset="-122"/>
                <a:cs typeface="Calibri" pitchFamily="34" charset="-120"/>
              </a:rPr>
              <a:t>We actively provide regular and open feedback to each other, sharing successes and areas for improvement</a:t>
            </a:r>
            <a:endParaRPr lang="en-US" sz="1050" dirty="0"/>
          </a:p>
        </p:txBody>
      </p:sp>
      <p:sp>
        <p:nvSpPr>
          <p:cNvPr id="11" name="Shape 7"/>
          <p:cNvSpPr/>
          <p:nvPr/>
        </p:nvSpPr>
        <p:spPr>
          <a:xfrm>
            <a:off x="502920" y="5029200"/>
            <a:ext cx="5394960" cy="1280160"/>
          </a:xfrm>
          <a:prstGeom prst="roundRect">
            <a:avLst>
              <a:gd name="adj" fmla="val 8571"/>
            </a:avLst>
          </a:prstGeom>
          <a:solidFill>
            <a:schemeClr val="bg2"/>
          </a:solidFill>
          <a:ln/>
        </p:spPr>
        <p:txBody>
          <a:bodyPr/>
          <a:lstStyle/>
          <a:p>
            <a:endParaRPr lang="en-GB"/>
          </a:p>
        </p:txBody>
      </p:sp>
      <p:sp>
        <p:nvSpPr>
          <p:cNvPr id="12" name="Text 8"/>
          <p:cNvSpPr/>
          <p:nvPr/>
        </p:nvSpPr>
        <p:spPr>
          <a:xfrm>
            <a:off x="758952" y="5120640"/>
            <a:ext cx="4937760" cy="228600"/>
          </a:xfrm>
          <a:prstGeom prst="rect">
            <a:avLst/>
          </a:prstGeom>
          <a:noFill/>
          <a:ln/>
        </p:spPr>
        <p:txBody>
          <a:bodyPr wrap="square" lIns="0" tIns="0" rIns="0" bIns="0" rtlCol="0" anchor="ctr"/>
          <a:lstStyle/>
          <a:p>
            <a:pPr marL="0" indent="0">
              <a:buNone/>
            </a:pPr>
            <a:r>
              <a:rPr lang="en-US" sz="850" b="1" kern="0" spc="140" dirty="0">
                <a:solidFill>
                  <a:srgbClr val="3FA3A1"/>
                </a:solidFill>
                <a:latin typeface="Calibri" pitchFamily="34" charset="0"/>
                <a:ea typeface="Calibri" pitchFamily="34" charset="-122"/>
                <a:cs typeface="Calibri" pitchFamily="34" charset="-120"/>
              </a:rPr>
              <a:t>IN PRACTICE</a:t>
            </a:r>
            <a:endParaRPr lang="en-US" sz="850" dirty="0"/>
          </a:p>
        </p:txBody>
      </p:sp>
      <p:sp>
        <p:nvSpPr>
          <p:cNvPr id="13" name="Text 9"/>
          <p:cNvSpPr/>
          <p:nvPr/>
        </p:nvSpPr>
        <p:spPr>
          <a:xfrm>
            <a:off x="75895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are transparent with one another, sharing information about schools and students (as appropriate) that helps us to do our work better. We use our meetings to provide feedback and invite discussion.</a:t>
            </a:r>
            <a:endParaRPr lang="en-US" sz="950" dirty="0"/>
          </a:p>
        </p:txBody>
      </p:sp>
      <p:sp>
        <p:nvSpPr>
          <p:cNvPr id="14" name="Shape 10"/>
          <p:cNvSpPr/>
          <p:nvPr/>
        </p:nvSpPr>
        <p:spPr>
          <a:xfrm>
            <a:off x="6263640" y="2286000"/>
            <a:ext cx="5394960" cy="310896"/>
          </a:xfrm>
          <a:prstGeom prst="roundRect">
            <a:avLst>
              <a:gd name="adj" fmla="val 50000"/>
            </a:avLst>
          </a:prstGeom>
          <a:solidFill>
            <a:srgbClr val="12408C"/>
          </a:solidFill>
          <a:ln/>
        </p:spPr>
        <p:txBody>
          <a:bodyPr/>
          <a:lstStyle/>
          <a:p>
            <a:endParaRPr lang="en-GB"/>
          </a:p>
        </p:txBody>
      </p:sp>
      <p:sp>
        <p:nvSpPr>
          <p:cNvPr id="15" name="Text 11"/>
          <p:cNvSpPr/>
          <p:nvPr/>
        </p:nvSpPr>
        <p:spPr>
          <a:xfrm>
            <a:off x="644652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RELATIONSHIP WITH YOUNG PEOPLE</a:t>
            </a:r>
            <a:endParaRPr lang="en-US" sz="850" dirty="0"/>
          </a:p>
        </p:txBody>
      </p:sp>
      <p:sp>
        <p:nvSpPr>
          <p:cNvPr id="16" name="Text 12"/>
          <p:cNvSpPr/>
          <p:nvPr/>
        </p:nvSpPr>
        <p:spPr>
          <a:xfrm>
            <a:off x="626364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are open and honest with students, schools and partners to achieve the best outcomes for young people</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7" name="Text 13"/>
          <p:cNvSpPr/>
          <p:nvPr/>
        </p:nvSpPr>
        <p:spPr>
          <a:xfrm>
            <a:off x="630936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When someone asks for help, you help them</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explain the activities and give young people a role in what we’re doing, and include them in the decision-making</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share information with schools, carers, and managers who are important to the young people to support their development</a:t>
            </a:r>
            <a:endParaRPr lang="en-US" sz="1050" dirty="0"/>
          </a:p>
        </p:txBody>
      </p:sp>
      <p:sp>
        <p:nvSpPr>
          <p:cNvPr id="18" name="Shape 14"/>
          <p:cNvSpPr/>
          <p:nvPr/>
        </p:nvSpPr>
        <p:spPr>
          <a:xfrm>
            <a:off x="6263640" y="5029200"/>
            <a:ext cx="5394960" cy="1280160"/>
          </a:xfrm>
          <a:prstGeom prst="roundRect">
            <a:avLst>
              <a:gd name="adj" fmla="val 8571"/>
            </a:avLst>
          </a:prstGeom>
          <a:solidFill>
            <a:srgbClr val="F1F7FA"/>
          </a:solidFill>
          <a:ln/>
        </p:spPr>
        <p:txBody>
          <a:bodyPr/>
          <a:lstStyle/>
          <a:p>
            <a:endParaRPr lang="en-GB"/>
          </a:p>
        </p:txBody>
      </p:sp>
      <p:sp>
        <p:nvSpPr>
          <p:cNvPr id="19" name="Text 15"/>
          <p:cNvSpPr/>
          <p:nvPr/>
        </p:nvSpPr>
        <p:spPr>
          <a:xfrm>
            <a:off x="6519672" y="5120640"/>
            <a:ext cx="4937760" cy="228600"/>
          </a:xfrm>
          <a:prstGeom prst="rect">
            <a:avLst/>
          </a:prstGeom>
          <a:noFill/>
          <a:ln/>
        </p:spPr>
        <p:txBody>
          <a:bodyPr wrap="square" lIns="0" tIns="0" rIns="0" bIns="0" rtlCol="0" anchor="ctr"/>
          <a:lstStyle/>
          <a:p>
            <a:pPr marL="0" indent="0">
              <a:buNone/>
            </a:pPr>
            <a:r>
              <a:rPr lang="en-US" sz="850" b="1" kern="0" spc="140" dirty="0">
                <a:solidFill>
                  <a:srgbClr val="12408C"/>
                </a:solidFill>
                <a:latin typeface="Calibri" pitchFamily="34" charset="0"/>
                <a:ea typeface="Calibri" pitchFamily="34" charset="-122"/>
                <a:cs typeface="Calibri" pitchFamily="34" charset="-120"/>
              </a:rPr>
              <a:t>IN PRACTICE</a:t>
            </a:r>
            <a:endParaRPr lang="en-US" sz="850" dirty="0"/>
          </a:p>
        </p:txBody>
      </p:sp>
      <p:sp>
        <p:nvSpPr>
          <p:cNvPr id="20" name="Text 16"/>
          <p:cNvSpPr/>
          <p:nvPr/>
        </p:nvSpPr>
        <p:spPr>
          <a:xfrm>
            <a:off x="651967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set up clear and agreed ways of communicating — with students, schools and parents. For DofE, advice and training are available as required. The Care Experience Team is about setting up clear, agreed routes for two-way communication with schools, carers and families that are “jargon-free” and ensure “important points are summarised and shared.” And at the Residential Centre, this involves explaining the programme and our thinking to students over the course of the week.</a:t>
            </a:r>
            <a:endParaRPr lang="en-US" sz="950" dirty="0"/>
          </a:p>
        </p:txBody>
      </p:sp>
      <p:sp>
        <p:nvSpPr>
          <p:cNvPr id="22" name="Text 17"/>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Openness</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a:off x="502920" y="384048"/>
            <a:ext cx="1097280" cy="1097280"/>
          </a:xfrm>
          <a:prstGeom prst="rect">
            <a:avLst/>
          </a:prstGeom>
        </p:spPr>
      </p:pic>
      <p:sp>
        <p:nvSpPr>
          <p:cNvPr id="3" name="Text 0"/>
          <p:cNvSpPr/>
          <p:nvPr/>
        </p:nvSpPr>
        <p:spPr>
          <a:xfrm>
            <a:off x="1783080" y="420624"/>
            <a:ext cx="3657600" cy="256032"/>
          </a:xfrm>
          <a:prstGeom prst="rect">
            <a:avLst/>
          </a:prstGeom>
          <a:noFill/>
          <a:ln/>
        </p:spPr>
        <p:txBody>
          <a:bodyPr wrap="square" lIns="0" tIns="0" rIns="0" bIns="0" rtlCol="0" anchor="ctr"/>
          <a:lstStyle/>
          <a:p>
            <a:pPr marL="0" indent="0">
              <a:buNone/>
            </a:pPr>
            <a:r>
              <a:rPr lang="en-US" sz="1000" b="1" kern="0" spc="220" dirty="0">
                <a:solidFill>
                  <a:srgbClr val="C08300"/>
                </a:solidFill>
                <a:latin typeface="Calibri" pitchFamily="34" charset="0"/>
                <a:ea typeface="Calibri" pitchFamily="34" charset="-122"/>
                <a:cs typeface="Calibri" pitchFamily="34" charset="-120"/>
              </a:rPr>
              <a:t>VALUE 05</a:t>
            </a:r>
            <a:endParaRPr lang="en-US" sz="1000" dirty="0"/>
          </a:p>
        </p:txBody>
      </p:sp>
      <p:sp>
        <p:nvSpPr>
          <p:cNvPr id="4" name="Text 1"/>
          <p:cNvSpPr/>
          <p:nvPr/>
        </p:nvSpPr>
        <p:spPr>
          <a:xfrm>
            <a:off x="1737360" y="640080"/>
            <a:ext cx="5486400" cy="777240"/>
          </a:xfrm>
          <a:prstGeom prst="rect">
            <a:avLst/>
          </a:prstGeom>
          <a:noFill/>
          <a:ln/>
        </p:spPr>
        <p:txBody>
          <a:bodyPr wrap="square" lIns="0" tIns="0" rIns="0" bIns="0" rtlCol="0" anchor="ctr"/>
          <a:lstStyle/>
          <a:p>
            <a:pPr marL="0" indent="0">
              <a:buNone/>
            </a:pPr>
            <a:r>
              <a:rPr lang="en-US" sz="3800" b="1" dirty="0">
                <a:solidFill>
                  <a:srgbClr val="12408C"/>
                </a:solidFill>
                <a:latin typeface="Calibri" pitchFamily="34" charset="0"/>
                <a:ea typeface="Calibri" pitchFamily="34" charset="-122"/>
                <a:cs typeface="Calibri" pitchFamily="34" charset="-120"/>
              </a:rPr>
              <a:t>Learning</a:t>
            </a:r>
            <a:endParaRPr lang="en-US" sz="3800" dirty="0"/>
          </a:p>
        </p:txBody>
      </p:sp>
      <p:pic>
        <p:nvPicPr>
          <p:cNvPr id="5" name="Image 1" descr="deckimg/v_learning.jpg"/>
          <p:cNvPicPr>
            <a:picLocks noChangeAspect="1"/>
          </p:cNvPicPr>
          <p:nvPr/>
        </p:nvPicPr>
        <p:blipFill>
          <a:blip r:embed="rId4"/>
          <a:stretch>
            <a:fillRect/>
          </a:stretch>
        </p:blipFill>
        <p:spPr>
          <a:xfrm>
            <a:off x="10104120" y="384048"/>
            <a:ext cx="1600200" cy="1600200"/>
          </a:xfrm>
          <a:prstGeom prst="ellipse">
            <a:avLst/>
          </a:prstGeom>
        </p:spPr>
      </p:pic>
      <p:sp>
        <p:nvSpPr>
          <p:cNvPr id="6" name="Text 2"/>
          <p:cNvSpPr/>
          <p:nvPr/>
        </p:nvSpPr>
        <p:spPr>
          <a:xfrm>
            <a:off x="502920" y="1627632"/>
            <a:ext cx="9235440" cy="502920"/>
          </a:xfrm>
          <a:prstGeom prst="rect">
            <a:avLst/>
          </a:prstGeom>
          <a:noFill/>
          <a:ln/>
        </p:spPr>
        <p:txBody>
          <a:bodyPr wrap="square" lIns="0" tIns="0" rIns="0" bIns="0" rtlCol="0" anchor="ctr"/>
          <a:lstStyle/>
          <a:p>
            <a:pPr marL="0" indent="0">
              <a:lnSpc>
                <a:spcPct val="110000"/>
              </a:lnSpc>
              <a:buNone/>
            </a:pPr>
            <a:r>
              <a:rPr lang="en-US" sz="1350" b="1" dirty="0">
                <a:solidFill>
                  <a:srgbClr val="C08300"/>
                </a:solidFill>
                <a:latin typeface="Calibri" pitchFamily="34" charset="0"/>
                <a:ea typeface="Calibri" pitchFamily="34" charset="-122"/>
                <a:cs typeface="Calibri" pitchFamily="34" charset="-120"/>
              </a:rPr>
              <a:t>We grow by ourselves and with others — and we put young people’s learning at the centre of everything we do.</a:t>
            </a:r>
            <a:endParaRPr lang="en-US" sz="1350" dirty="0"/>
          </a:p>
        </p:txBody>
      </p:sp>
      <p:sp>
        <p:nvSpPr>
          <p:cNvPr id="7" name="Shape 3"/>
          <p:cNvSpPr/>
          <p:nvPr/>
        </p:nvSpPr>
        <p:spPr>
          <a:xfrm>
            <a:off x="502920" y="2286000"/>
            <a:ext cx="5394960" cy="310896"/>
          </a:xfrm>
          <a:prstGeom prst="roundRect">
            <a:avLst>
              <a:gd name="adj" fmla="val 50000"/>
            </a:avLst>
          </a:prstGeom>
          <a:solidFill>
            <a:srgbClr val="C08300"/>
          </a:solidFill>
          <a:ln/>
        </p:spPr>
        <p:txBody>
          <a:bodyPr/>
          <a:lstStyle/>
          <a:p>
            <a:endParaRPr lang="en-GB"/>
          </a:p>
        </p:txBody>
      </p:sp>
      <p:sp>
        <p:nvSpPr>
          <p:cNvPr id="8" name="Text 4"/>
          <p:cNvSpPr/>
          <p:nvPr/>
        </p:nvSpPr>
        <p:spPr>
          <a:xfrm>
            <a:off x="68580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WORK TOGETHER</a:t>
            </a:r>
            <a:endParaRPr lang="en-US" sz="850" dirty="0"/>
          </a:p>
        </p:txBody>
      </p:sp>
      <p:sp>
        <p:nvSpPr>
          <p:cNvPr id="9" name="Text 5"/>
          <p:cNvSpPr/>
          <p:nvPr/>
        </p:nvSpPr>
        <p:spPr>
          <a:xfrm>
            <a:off x="50292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grow by ourselves and with others</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0" name="Text 6"/>
          <p:cNvSpPr/>
          <p:nvPr/>
        </p:nvSpPr>
        <p:spPr>
          <a:xfrm>
            <a:off x="54864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make time for professional development and mentoring others</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demonstrate a commitment to building new skills and are willing to make changes in how we work, acknowledging that every journey is different</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share feedback and communicate with each other to promote learning</a:t>
            </a:r>
            <a:endParaRPr lang="en-US" sz="1050" dirty="0"/>
          </a:p>
        </p:txBody>
      </p:sp>
      <p:sp>
        <p:nvSpPr>
          <p:cNvPr id="11" name="Shape 7"/>
          <p:cNvSpPr/>
          <p:nvPr/>
        </p:nvSpPr>
        <p:spPr>
          <a:xfrm>
            <a:off x="502920" y="5029200"/>
            <a:ext cx="5394960" cy="1280160"/>
          </a:xfrm>
          <a:prstGeom prst="roundRect">
            <a:avLst>
              <a:gd name="adj" fmla="val 8571"/>
            </a:avLst>
          </a:prstGeom>
          <a:solidFill>
            <a:srgbClr val="FEF7EB"/>
          </a:solidFill>
          <a:ln/>
        </p:spPr>
        <p:txBody>
          <a:bodyPr/>
          <a:lstStyle/>
          <a:p>
            <a:endParaRPr lang="en-GB"/>
          </a:p>
        </p:txBody>
      </p:sp>
      <p:sp>
        <p:nvSpPr>
          <p:cNvPr id="12" name="Text 8"/>
          <p:cNvSpPr/>
          <p:nvPr/>
        </p:nvSpPr>
        <p:spPr>
          <a:xfrm>
            <a:off x="758952" y="5120640"/>
            <a:ext cx="4937760" cy="228600"/>
          </a:xfrm>
          <a:prstGeom prst="rect">
            <a:avLst/>
          </a:prstGeom>
          <a:noFill/>
          <a:ln/>
        </p:spPr>
        <p:txBody>
          <a:bodyPr wrap="square" lIns="0" tIns="0" rIns="0" bIns="0" rtlCol="0" anchor="ctr"/>
          <a:lstStyle/>
          <a:p>
            <a:pPr marL="0" indent="0">
              <a:buNone/>
            </a:pPr>
            <a:r>
              <a:rPr lang="en-US" sz="850" b="1" kern="0" spc="140" dirty="0">
                <a:solidFill>
                  <a:srgbClr val="C08300"/>
                </a:solidFill>
                <a:latin typeface="Calibri" pitchFamily="34" charset="0"/>
                <a:ea typeface="Calibri" pitchFamily="34" charset="-122"/>
                <a:cs typeface="Calibri" pitchFamily="34" charset="-120"/>
              </a:rPr>
              <a:t>IN PRACTICE</a:t>
            </a:r>
            <a:endParaRPr lang="en-US" sz="850" dirty="0"/>
          </a:p>
        </p:txBody>
      </p:sp>
      <p:sp>
        <p:nvSpPr>
          <p:cNvPr id="13" name="Text 9"/>
          <p:cNvSpPr/>
          <p:nvPr/>
        </p:nvSpPr>
        <p:spPr>
          <a:xfrm>
            <a:off x="75895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find ways to share learning with each other. This might be sharing (in a small or large group) a technique, session idea, or learning from a recent visit — normalising the idea that learning flows in all directions, not just from manager to staff. Or it might simply be keeping training up to date and finding opportunities to share learnings as part of the team’s wider personal development plans.</a:t>
            </a:r>
            <a:endParaRPr lang="en-US" sz="950" dirty="0"/>
          </a:p>
        </p:txBody>
      </p:sp>
      <p:sp>
        <p:nvSpPr>
          <p:cNvPr id="14" name="Shape 10"/>
          <p:cNvSpPr/>
          <p:nvPr/>
        </p:nvSpPr>
        <p:spPr>
          <a:xfrm>
            <a:off x="6263640" y="2286000"/>
            <a:ext cx="5394960" cy="310896"/>
          </a:xfrm>
          <a:prstGeom prst="roundRect">
            <a:avLst>
              <a:gd name="adj" fmla="val 50000"/>
            </a:avLst>
          </a:prstGeom>
          <a:solidFill>
            <a:srgbClr val="12408C"/>
          </a:solidFill>
          <a:ln/>
        </p:spPr>
        <p:txBody>
          <a:bodyPr/>
          <a:lstStyle/>
          <a:p>
            <a:endParaRPr lang="en-GB"/>
          </a:p>
        </p:txBody>
      </p:sp>
      <p:sp>
        <p:nvSpPr>
          <p:cNvPr id="15" name="Text 11"/>
          <p:cNvSpPr/>
          <p:nvPr/>
        </p:nvSpPr>
        <p:spPr>
          <a:xfrm>
            <a:off x="6446520" y="2286000"/>
            <a:ext cx="5029200" cy="310896"/>
          </a:xfrm>
          <a:prstGeom prst="rect">
            <a:avLst/>
          </a:prstGeom>
          <a:noFill/>
          <a:ln/>
        </p:spPr>
        <p:txBody>
          <a:bodyPr wrap="square" lIns="0" tIns="0" rIns="0" bIns="0" rtlCol="0" anchor="ctr"/>
          <a:lstStyle/>
          <a:p>
            <a:pPr marL="0" indent="0">
              <a:buNone/>
            </a:pPr>
            <a:r>
              <a:rPr lang="en-US" sz="850" b="1" kern="0" spc="100" dirty="0">
                <a:solidFill>
                  <a:srgbClr val="FFFFFF"/>
                </a:solidFill>
                <a:latin typeface="Calibri" pitchFamily="34" charset="0"/>
                <a:ea typeface="Calibri" pitchFamily="34" charset="-122"/>
                <a:cs typeface="Calibri" pitchFamily="34" charset="-120"/>
              </a:rPr>
              <a:t>HOW IT SHOWS UP IN OUR RELATIONSHIP WITH YOUNG PEOPLE</a:t>
            </a:r>
            <a:endParaRPr lang="en-US" sz="850" dirty="0"/>
          </a:p>
        </p:txBody>
      </p:sp>
      <p:sp>
        <p:nvSpPr>
          <p:cNvPr id="16" name="Text 12"/>
          <p:cNvSpPr/>
          <p:nvPr/>
        </p:nvSpPr>
        <p:spPr>
          <a:xfrm>
            <a:off x="6263640" y="2697480"/>
            <a:ext cx="5394960" cy="502920"/>
          </a:xfrm>
          <a:prstGeom prst="rect">
            <a:avLst/>
          </a:prstGeom>
          <a:noFill/>
          <a:ln/>
        </p:spPr>
        <p:txBody>
          <a:bodyPr wrap="square" lIns="0" tIns="0" rIns="0" bIns="0" rtlCol="0" anchor="t"/>
          <a:lstStyle/>
          <a:p>
            <a:pPr marL="0" indent="0">
              <a:lnSpc>
                <a:spcPct val="110000"/>
              </a:lnSpc>
              <a:buNone/>
            </a:pPr>
            <a:r>
              <a:rPr lang="en-US" sz="1200" b="1" dirty="0">
                <a:solidFill>
                  <a:srgbClr val="12408C"/>
                </a:solidFill>
                <a:latin typeface="Calibri" pitchFamily="34" charset="0"/>
                <a:ea typeface="Calibri" pitchFamily="34" charset="-122"/>
                <a:cs typeface="Calibri" pitchFamily="34" charset="-120"/>
              </a:rPr>
              <a:t>We put young people’s learning at the centre of everything that we do</a:t>
            </a:r>
            <a:r>
              <a:rPr lang="en-US" sz="1200" dirty="0">
                <a:solidFill>
                  <a:srgbClr val="6C7A8C"/>
                </a:solidFill>
                <a:latin typeface="Calibri" pitchFamily="34" charset="0"/>
                <a:ea typeface="Calibri" pitchFamily="34" charset="-122"/>
                <a:cs typeface="Calibri" pitchFamily="34" charset="-120"/>
              </a:rPr>
              <a:t>…which means:</a:t>
            </a:r>
            <a:endParaRPr lang="en-US" sz="1200" dirty="0"/>
          </a:p>
        </p:txBody>
      </p:sp>
      <p:sp>
        <p:nvSpPr>
          <p:cNvPr id="17" name="Text 13"/>
          <p:cNvSpPr/>
          <p:nvPr/>
        </p:nvSpPr>
        <p:spPr>
          <a:xfrm>
            <a:off x="6309360" y="3246120"/>
            <a:ext cx="5349240" cy="1691640"/>
          </a:xfrm>
          <a:prstGeom prst="rect">
            <a:avLst/>
          </a:prstGeom>
          <a:noFill/>
          <a:ln/>
        </p:spPr>
        <p:txBody>
          <a:bodyPr wrap="square" lIns="0" tIns="0" rIns="0" bIns="0" rtlCol="0" anchor="t">
            <a:spAutoFit/>
          </a:bodyPr>
          <a:lstStyle/>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acknowledge that every learning journey may be different and we will collaborate with the young person to find ways to achieve their learning objectives</a:t>
            </a:r>
            <a:endParaRPr lang="en-US" sz="1050" dirty="0"/>
          </a:p>
          <a:p>
            <a:pPr marL="177800" indent="-177800">
              <a:lnSpc>
                <a:spcPct val="108000"/>
              </a:lnSpc>
              <a:spcAft>
                <a:spcPts val="600"/>
              </a:spcAft>
              <a:buSzPct val="100000"/>
              <a:buChar char="●"/>
            </a:pPr>
            <a:r>
              <a:rPr lang="en-US" sz="1050" dirty="0">
                <a:solidFill>
                  <a:srgbClr val="2E3B4E"/>
                </a:solidFill>
                <a:latin typeface="Calibri" pitchFamily="34" charset="0"/>
                <a:ea typeface="Calibri" pitchFamily="34" charset="-122"/>
                <a:cs typeface="Calibri" pitchFamily="34" charset="-120"/>
              </a:rPr>
              <a:t>We work to find flexible and adaptive ways to support everyone</a:t>
            </a:r>
            <a:endParaRPr lang="en-US" sz="1050" dirty="0"/>
          </a:p>
        </p:txBody>
      </p:sp>
      <p:sp>
        <p:nvSpPr>
          <p:cNvPr id="18" name="Shape 14"/>
          <p:cNvSpPr/>
          <p:nvPr/>
        </p:nvSpPr>
        <p:spPr>
          <a:xfrm>
            <a:off x="6263640" y="5029200"/>
            <a:ext cx="5394960" cy="1280160"/>
          </a:xfrm>
          <a:prstGeom prst="roundRect">
            <a:avLst>
              <a:gd name="adj" fmla="val 8571"/>
            </a:avLst>
          </a:prstGeom>
          <a:solidFill>
            <a:srgbClr val="F1F7FA"/>
          </a:solidFill>
          <a:ln/>
        </p:spPr>
        <p:txBody>
          <a:bodyPr/>
          <a:lstStyle/>
          <a:p>
            <a:endParaRPr lang="en-GB"/>
          </a:p>
        </p:txBody>
      </p:sp>
      <p:sp>
        <p:nvSpPr>
          <p:cNvPr id="19" name="Text 15"/>
          <p:cNvSpPr/>
          <p:nvPr/>
        </p:nvSpPr>
        <p:spPr>
          <a:xfrm>
            <a:off x="6519672" y="5120640"/>
            <a:ext cx="4937760" cy="228600"/>
          </a:xfrm>
          <a:prstGeom prst="rect">
            <a:avLst/>
          </a:prstGeom>
          <a:noFill/>
          <a:ln/>
        </p:spPr>
        <p:txBody>
          <a:bodyPr wrap="square" lIns="0" tIns="0" rIns="0" bIns="0" rtlCol="0" anchor="ctr"/>
          <a:lstStyle/>
          <a:p>
            <a:pPr marL="0" indent="0">
              <a:buNone/>
            </a:pPr>
            <a:r>
              <a:rPr lang="en-US" sz="850" b="1" kern="0" spc="140" dirty="0">
                <a:solidFill>
                  <a:srgbClr val="12408C"/>
                </a:solidFill>
                <a:latin typeface="Calibri" pitchFamily="34" charset="0"/>
                <a:ea typeface="Calibri" pitchFamily="34" charset="-122"/>
                <a:cs typeface="Calibri" pitchFamily="34" charset="-120"/>
              </a:rPr>
              <a:t>IN PRACTICE</a:t>
            </a:r>
            <a:endParaRPr lang="en-US" sz="850" dirty="0"/>
          </a:p>
        </p:txBody>
      </p:sp>
      <p:sp>
        <p:nvSpPr>
          <p:cNvPr id="20" name="Text 16"/>
          <p:cNvSpPr/>
          <p:nvPr/>
        </p:nvSpPr>
        <p:spPr>
          <a:xfrm>
            <a:off x="6519672" y="5349240"/>
            <a:ext cx="4882896" cy="868680"/>
          </a:xfrm>
          <a:prstGeom prst="rect">
            <a:avLst/>
          </a:prstGeom>
          <a:noFill/>
          <a:ln/>
        </p:spPr>
        <p:txBody>
          <a:bodyPr wrap="square" lIns="0" tIns="0" rIns="0" bIns="0" rtlCol="0" anchor="t">
            <a:spAutoFit/>
          </a:bodyPr>
          <a:lstStyle/>
          <a:p>
            <a:pPr marL="0" indent="0">
              <a:lnSpc>
                <a:spcPct val="105000"/>
              </a:lnSpc>
              <a:buNone/>
            </a:pPr>
            <a:r>
              <a:rPr lang="en-US" sz="950" i="1" dirty="0">
                <a:solidFill>
                  <a:srgbClr val="2E3B4E"/>
                </a:solidFill>
                <a:latin typeface="Calibri" pitchFamily="34" charset="0"/>
                <a:ea typeface="Calibri" pitchFamily="34" charset="-122"/>
                <a:cs typeface="Calibri" pitchFamily="34" charset="-120"/>
              </a:rPr>
              <a:t>We actively encourage and engage young people to review and reflect to build their soft skills (meta skills) and progress their learning journey.</a:t>
            </a:r>
            <a:endParaRPr lang="en-US" sz="950" dirty="0"/>
          </a:p>
        </p:txBody>
      </p:sp>
      <p:sp>
        <p:nvSpPr>
          <p:cNvPr id="22" name="Text 17"/>
          <p:cNvSpPr/>
          <p:nvPr/>
        </p:nvSpPr>
        <p:spPr>
          <a:xfrm>
            <a:off x="7680960" y="6419088"/>
            <a:ext cx="4023360" cy="274320"/>
          </a:xfrm>
          <a:prstGeom prst="rect">
            <a:avLst/>
          </a:prstGeom>
          <a:noFill/>
          <a:ln/>
        </p:spPr>
        <p:txBody>
          <a:bodyPr wrap="square" lIns="0" tIns="0" rIns="0" bIns="0" rtlCol="0" anchor="ctr"/>
          <a:lstStyle/>
          <a:p>
            <a:pPr marL="0" indent="0" algn="r">
              <a:buNone/>
            </a:pPr>
            <a:r>
              <a:rPr lang="en-US" sz="850" dirty="0">
                <a:solidFill>
                  <a:srgbClr val="6C7A8C"/>
                </a:solidFill>
                <a:latin typeface="Calibri" pitchFamily="34" charset="0"/>
                <a:ea typeface="Calibri" pitchFamily="34" charset="-122"/>
                <a:cs typeface="Calibri" pitchFamily="34" charset="-120"/>
              </a:rPr>
              <a:t>Blairvadach Outdoor Education Service</a:t>
            </a:r>
            <a:r>
              <a:rPr lang="en-US" sz="850" dirty="0">
                <a:solidFill>
                  <a:srgbClr val="C3CBD4"/>
                </a:solidFill>
                <a:latin typeface="Calibri" pitchFamily="34" charset="0"/>
                <a:ea typeface="Calibri" pitchFamily="34" charset="-122"/>
                <a:cs typeface="Calibri" pitchFamily="34" charset="-120"/>
              </a:rPr>
              <a:t>  |  </a:t>
            </a:r>
            <a:r>
              <a:rPr lang="en-US" sz="850" b="1" dirty="0">
                <a:solidFill>
                  <a:srgbClr val="12408C"/>
                </a:solidFill>
                <a:latin typeface="Calibri" pitchFamily="34" charset="0"/>
                <a:ea typeface="Calibri" pitchFamily="34" charset="-122"/>
                <a:cs typeface="Calibri" pitchFamily="34" charset="-120"/>
              </a:rPr>
              <a:t>Learning</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2697</Words>
  <Application>Microsoft Office PowerPoint</Application>
  <PresentationFormat>Widescreen</PresentationFormat>
  <Paragraphs>190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Blairvadach Outdoor Education Service — Our Values</dc:title>
  <dc:subject>PptxGenJS Presentation</dc:subject>
  <dc:creator>Blairvadach Outdoor Education Service</dc:creator>
  <cp:lastModifiedBy>Ben French</cp:lastModifiedBy>
  <cp:revision>2</cp:revision>
  <dcterms:created xsi:type="dcterms:W3CDTF">2026-08-07T06:05:42Z</dcterms:created>
  <dcterms:modified xsi:type="dcterms:W3CDTF">2026-08-11T10:38:28Z</dcterms:modified>
</cp:coreProperties>
</file>